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50" r:id="rId2"/>
    <p:sldId id="451" r:id="rId3"/>
    <p:sldId id="283" r:id="rId4"/>
    <p:sldId id="290" r:id="rId5"/>
    <p:sldId id="291" r:id="rId6"/>
    <p:sldId id="292" r:id="rId7"/>
    <p:sldId id="264" r:id="rId8"/>
    <p:sldId id="452" r:id="rId9"/>
    <p:sldId id="445" r:id="rId10"/>
    <p:sldId id="424" r:id="rId11"/>
    <p:sldId id="453" r:id="rId12"/>
    <p:sldId id="443" r:id="rId13"/>
    <p:sldId id="429" r:id="rId14"/>
    <p:sldId id="430" r:id="rId15"/>
    <p:sldId id="454" r:id="rId16"/>
    <p:sldId id="431" r:id="rId17"/>
    <p:sldId id="269" r:id="rId18"/>
    <p:sldId id="435" r:id="rId19"/>
    <p:sldId id="456" r:id="rId20"/>
    <p:sldId id="455" r:id="rId21"/>
    <p:sldId id="436" r:id="rId22"/>
    <p:sldId id="437" r:id="rId23"/>
    <p:sldId id="439" r:id="rId24"/>
    <p:sldId id="438" r:id="rId25"/>
    <p:sldId id="457" r:id="rId26"/>
    <p:sldId id="287" r:id="rId27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87C"/>
    <a:srgbClr val="66FF66"/>
    <a:srgbClr val="BDD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 autoAdjust="0"/>
    <p:restoredTop sz="87500" autoAdjust="0"/>
  </p:normalViewPr>
  <p:slideViewPr>
    <p:cSldViewPr>
      <p:cViewPr>
        <p:scale>
          <a:sx n="50" d="100"/>
          <a:sy n="50" d="100"/>
        </p:scale>
        <p:origin x="1188" y="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73BB4-1D96-423F-866F-0C3241461D09}" type="datetimeFigureOut">
              <a:rPr lang="it-IT" smtClean="0"/>
              <a:t>17/06/2019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0077F-C567-41D2-AF14-54C5472F47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377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&lt;&lt; È noto che la spesa pubblica cosiddetta “diretta”, come quella per investimenti, può avere un impatto più forte sulla domanda aggregata rispetto a uscite con effetti “indiretti”, quali i trasferimenti pubblici, che possono essere parzialmente destinati al risparmio dai loro percettori, in misura più elevata al crescere dei redditi. &gt;&gt; Visco 22-9-2018 Su spesa pubblica e investimenti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0338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8784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&lt;&lt;Simulazioni effettuate su un orizzonte di breve-medio periodo con il modello econometrico trimestrale della Banca d’Italia indicano che nello scenario più favorevole il moltiplicatore è superiore all’unità e l’aumento del prodotto ottenuto con i maggiori investimenti determina una riduzione del rapporto tra debito pubblico e PIL nell’arco di un quinquennio (Tav. 1). È ragionevole ipotizzare che se la selezione degli investimenti non fosse accurata, o la loro attuazione fosse caratterizzata da sprechi e inefficienze, il moltiplicatore risulterebbe significativamente inferiore, avvicinandosi a quello (più basso) della spesa per trasferimenti. In queste circostanze il rapporto tra debito pubblico e PIL aumenterebbe&gt;&gt; Visco 22-9-2018 Spesa pubblica e investimenti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82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Export</a:t>
            </a:r>
            <a:r>
              <a:rPr lang="en-US" dirty="0"/>
              <a:t>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Import</a:t>
            </a:r>
            <a:r>
              <a:rPr lang="en-US" dirty="0"/>
              <a:t> 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Saldo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dirty="0"/>
              <a:t> 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China</a:t>
            </a:r>
            <a:r>
              <a:rPr lang="en-US" dirty="0"/>
              <a:t> 	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2.263,4</a:t>
            </a:r>
            <a:r>
              <a:rPr lang="en-US" dirty="0"/>
              <a:t>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1.976,2</a:t>
            </a:r>
            <a:r>
              <a:rPr lang="en-US" dirty="0"/>
              <a:t>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287,2 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Germany</a:t>
            </a:r>
            <a:r>
              <a:rPr lang="en-US" dirty="0"/>
              <a:t> 	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1.446,6</a:t>
            </a:r>
            <a:r>
              <a:rPr lang="en-US" dirty="0"/>
              <a:t>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1.167,8</a:t>
            </a:r>
            <a:r>
              <a:rPr lang="en-US" dirty="0"/>
              <a:t>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278,9 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Russian Fed	  359,2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228,8</a:t>
            </a:r>
            <a:r>
              <a:rPr lang="en-US" dirty="0"/>
              <a:t>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130,3 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Rep. of Korea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573,6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478,5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95,2 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Brazil</a:t>
            </a:r>
            <a:r>
              <a:rPr lang="en-US" dirty="0"/>
              <a:t> 	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217,7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150,9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66,9 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Italy</a:t>
            </a:r>
            <a:r>
              <a:rPr lang="en-US" dirty="0"/>
              <a:t> 	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518,4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456,7</a:t>
            </a:r>
            <a:r>
              <a:rPr lang="en-US" dirty="0"/>
              <a:t>   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61,7</a:t>
            </a:r>
          </a:p>
          <a:p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France</a:t>
            </a:r>
            <a:r>
              <a:rPr lang="it-IT" dirty="0"/>
              <a:t> 	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523,4</a:t>
            </a:r>
            <a:r>
              <a:rPr lang="it-IT" dirty="0"/>
              <a:t>  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618,6</a:t>
            </a:r>
            <a:r>
              <a:rPr lang="it-IT" dirty="0"/>
              <a:t>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-95,2 </a:t>
            </a:r>
          </a:p>
          <a:p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Lebanon</a:t>
            </a:r>
            <a:r>
              <a:rPr lang="it-IT" dirty="0"/>
              <a:t> 	    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8,7</a:t>
            </a:r>
            <a:r>
              <a:rPr lang="it-IT" dirty="0"/>
              <a:t>  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140,4</a:t>
            </a:r>
            <a:r>
              <a:rPr lang="it-IT" dirty="0"/>
              <a:t>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-131,7 </a:t>
            </a:r>
          </a:p>
          <a:p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India</a:t>
            </a:r>
            <a:r>
              <a:rPr lang="it-IT" dirty="0"/>
              <a:t> 	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294,4</a:t>
            </a:r>
            <a:r>
              <a:rPr lang="it-IT" dirty="0"/>
              <a:t>  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444,1</a:t>
            </a:r>
            <a:r>
              <a:rPr lang="it-IT" dirty="0"/>
              <a:t>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-149,7 </a:t>
            </a:r>
          </a:p>
          <a:p>
            <a:r>
              <a:rPr lang="it-IT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United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King	 </a:t>
            </a:r>
            <a:r>
              <a:rPr lang="it-IT" dirty="0"/>
              <a:t>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442,1</a:t>
            </a:r>
            <a:r>
              <a:rPr lang="it-IT" dirty="0"/>
              <a:t>  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645,8</a:t>
            </a:r>
            <a:r>
              <a:rPr lang="it-IT" dirty="0"/>
              <a:t>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-203,8 </a:t>
            </a:r>
          </a:p>
          <a:p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USA</a:t>
            </a:r>
            <a:r>
              <a:rPr lang="it-IT" dirty="0"/>
              <a:t>              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1.783,8</a:t>
            </a:r>
            <a:r>
              <a:rPr lang="it-IT" dirty="0"/>
              <a:t> 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2.407,4</a:t>
            </a:r>
            <a:r>
              <a:rPr lang="it-IT" dirty="0"/>
              <a:t>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-623,6 </a:t>
            </a:r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079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838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 misurare l’adeguatezza delle infrastrutture di un paese nel loro complesso – non solo quindi quelle di trasporto – sono infine disponibili valutazioni di natura soggettiva, la cui interpretazione richiede particolare cautela. Ad esempio, il World </a:t>
            </a:r>
            <a:r>
              <a:rPr lang="it-IT" dirty="0" err="1"/>
              <a:t>Economic</a:t>
            </a:r>
            <a:r>
              <a:rPr lang="it-IT" dirty="0"/>
              <a:t> Forum produce un indice sintetico per 137 paesi nel mondo; l’Italia risulta al 58° posto, distanziata da tutti i maggiori paesi europei9 . Secondo un’indagine simile (sebbene ristretta ai paesi europei e alle infrastrutture comunali) condotta dalla Banca europea degli investimenti nel 2017 l’Italia avrebbe un livello qualitativo analogo a quello spagnolo ma inferiore a quello francese, tedesco e a quello medio dell’Unione europea10. </a:t>
            </a:r>
          </a:p>
          <a:p>
            <a:r>
              <a:rPr lang="it-IT" dirty="0"/>
              <a:t>9 Cfr. World </a:t>
            </a:r>
            <a:r>
              <a:rPr lang="it-IT" dirty="0" err="1"/>
              <a:t>Economic</a:t>
            </a:r>
            <a:r>
              <a:rPr lang="it-IT" dirty="0"/>
              <a:t> Forum, The Global </a:t>
            </a:r>
            <a:r>
              <a:rPr lang="it-IT" dirty="0" err="1"/>
              <a:t>Competitiveness</a:t>
            </a:r>
            <a:r>
              <a:rPr lang="it-IT" dirty="0"/>
              <a:t> Report 2017-18, Ginevra, 2018. </a:t>
            </a:r>
          </a:p>
          <a:p>
            <a:r>
              <a:rPr lang="it-IT" dirty="0"/>
              <a:t>10 Cfr. Banca europea degli investimenti, Relazione sugli investimenti 2017/2018, Lussemburgo, 2018.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5557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Stessa lunghezza del nuovo tunnel ferroviario Torino Lione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0077F-C567-41D2-AF14-54C5472F47C6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554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78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7661EB3-C6BF-4D03-BA8B-174D05462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830" y="1284363"/>
            <a:ext cx="1024313" cy="520227"/>
          </a:xfrm>
          <a:prstGeom prst="rect">
            <a:avLst/>
          </a:prstGeom>
        </p:spPr>
      </p:pic>
      <p:sp>
        <p:nvSpPr>
          <p:cNvPr id="6" name="Segnaposto testo 21">
            <a:extLst>
              <a:ext uri="{FF2B5EF4-FFF2-40B4-BE49-F238E27FC236}">
                <a16:creationId xmlns:a16="http://schemas.microsoft.com/office/drawing/2014/main" id="{2BF5C202-8F77-417A-B0E8-1B71255EA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000" y="416331"/>
            <a:ext cx="9912492" cy="4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lang="it-IT" sz="28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7" name="Segnaposto testo 23">
            <a:extLst>
              <a:ext uri="{FF2B5EF4-FFF2-40B4-BE49-F238E27FC236}">
                <a16:creationId xmlns:a16="http://schemas.microsoft.com/office/drawing/2014/main" id="{03DC8FC1-4034-4631-AB24-730A2AC7E9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000" y="908774"/>
            <a:ext cx="9934269" cy="5697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399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726BC0-B0A9-4CFE-9AEA-527EF261E8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7000" y="1804590"/>
            <a:ext cx="9933576" cy="18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it-IT" dirty="0"/>
              <a:t>Testo descrittivo</a:t>
            </a:r>
          </a:p>
        </p:txBody>
      </p:sp>
    </p:spTree>
    <p:extLst>
      <p:ext uri="{BB962C8B-B14F-4D97-AF65-F5344CB8AC3E}">
        <p14:creationId xmlns:p14="http://schemas.microsoft.com/office/powerpoint/2010/main" val="415296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ACC34E-95E4-4EE8-93AA-AE0837531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3533FDE-F428-4A20-A7F0-3E8D9F1E4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CDD55B-4895-47ED-A59B-60964EAC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5B0D-B63A-4D98-A25A-013B16206883}" type="datetimeFigureOut">
              <a:rPr lang="it-IT" smtClean="0"/>
              <a:t>17/06/2019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B439CA-4A37-4972-8704-E761411E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19492A-4791-477D-94E4-0917B1235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4002-CC7C-4A9D-8966-DBE6310120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613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109728" y="182880"/>
            <a:ext cx="11929872" cy="6598920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1298935" y="6243828"/>
            <a:ext cx="421005" cy="241300"/>
          </a:xfrm>
          <a:custGeom>
            <a:avLst/>
            <a:gdLst/>
            <a:ahLst/>
            <a:cxnLst/>
            <a:rect l="l" t="t" r="r" b="b"/>
            <a:pathLst>
              <a:path w="421004" h="241300">
                <a:moveTo>
                  <a:pt x="0" y="240792"/>
                </a:moveTo>
                <a:lnTo>
                  <a:pt x="420624" y="240792"/>
                </a:lnTo>
                <a:lnTo>
                  <a:pt x="420624" y="0"/>
                </a:lnTo>
                <a:lnTo>
                  <a:pt x="0" y="0"/>
                </a:lnTo>
                <a:lnTo>
                  <a:pt x="0" y="24079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2EE6902-B29A-49F1-9B4F-FF156300E246}"/>
              </a:ext>
            </a:extLst>
          </p:cNvPr>
          <p:cNvSpPr/>
          <p:nvPr userDrawn="1"/>
        </p:nvSpPr>
        <p:spPr>
          <a:xfrm>
            <a:off x="11353800" y="6241312"/>
            <a:ext cx="381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AF45D536-8C9D-4D9F-972B-B62745F39194}"/>
              </a:ext>
            </a:extLst>
          </p:cNvPr>
          <p:cNvSpPr txBox="1">
            <a:spLocks/>
          </p:cNvSpPr>
          <p:nvPr userDrawn="1"/>
        </p:nvSpPr>
        <p:spPr>
          <a:xfrm>
            <a:off x="11000232" y="6284956"/>
            <a:ext cx="670560" cy="393212"/>
          </a:xfrm>
          <a:prstGeom prst="rect">
            <a:avLst/>
          </a:prstGeom>
        </p:spPr>
        <p:txBody>
          <a:bodyPr lIns="0" tIns="0" rIns="0" bIns="0"/>
          <a:lstStyle>
            <a:defPPr>
              <a:defRPr lang="it-IT"/>
            </a:defPPr>
            <a:lvl1pPr marL="0" algn="r" defTabSz="914400" rtl="0" eaLnBrk="1" latinLnBrk="0" hangingPunct="1">
              <a:defRPr sz="1800" b="1" kern="1200">
                <a:solidFill>
                  <a:srgbClr val="BDD11A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2EF20D0-D42C-4A81-82C8-A1226C61D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3914" y="304800"/>
            <a:ext cx="1712943" cy="838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 ftr="0" dt="0"/>
  <p:txStyles>
    <p:titleStyle>
      <a:lvl1pPr>
        <a:defRPr sz="3600">
          <a:latin typeface="+mn-lt"/>
          <a:ea typeface="+mj-ea"/>
          <a:cs typeface="+mj-cs"/>
        </a:defRPr>
      </a:lvl1pPr>
    </p:titleStyle>
    <p:bodyStyle>
      <a:lvl1pPr marL="0">
        <a:defRPr sz="2800">
          <a:latin typeface="Century Gothic" panose="020B050202020202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660B766-EB39-4A51-B0DE-6BDB2A4E1B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051" y="-11430"/>
            <a:ext cx="12266839" cy="686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1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22211C-FC41-475F-8601-117DEE584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62F5238-7886-4FD4-9775-B6858CE19C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3D9129-6ACD-42EE-B0A6-436495FF6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265" y="6258610"/>
            <a:ext cx="1151735" cy="49898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8A1962D-1148-495A-A69B-2FC9E762A6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00"/>
            <a:ext cx="12192000" cy="688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3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78C126-C619-45E9-AD4F-162757811E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La breve ripresa si è già fermata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6C94FFB-D900-4AC3-B255-E433F026A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Dopo 15 trimestri positivi siamo tornati in rosso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029276-D69F-426F-97BE-085FA764A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732"/>
          <a:stretch/>
        </p:blipFill>
        <p:spPr>
          <a:xfrm>
            <a:off x="1060241" y="1676400"/>
            <a:ext cx="9411543" cy="46482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8E67DA-4B18-406B-8CE2-E50630D73B68}"/>
              </a:ext>
            </a:extLst>
          </p:cNvPr>
          <p:cNvSpPr txBox="1"/>
          <p:nvPr/>
        </p:nvSpPr>
        <p:spPr>
          <a:xfrm>
            <a:off x="1537208" y="63362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Fonte: DEF 2019</a:t>
            </a:r>
          </a:p>
        </p:txBody>
      </p:sp>
    </p:spTree>
    <p:extLst>
      <p:ext uri="{BB962C8B-B14F-4D97-AF65-F5344CB8AC3E}">
        <p14:creationId xmlns:p14="http://schemas.microsoft.com/office/powerpoint/2010/main" val="482098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0DC038B4-CBCA-412C-8917-BC9E57B4292F}"/>
              </a:ext>
            </a:extLst>
          </p:cNvPr>
          <p:cNvGrpSpPr/>
          <p:nvPr/>
        </p:nvGrpSpPr>
        <p:grpSpPr>
          <a:xfrm>
            <a:off x="990600" y="1675547"/>
            <a:ext cx="10337905" cy="4877653"/>
            <a:chOff x="1210078" y="1032589"/>
            <a:chExt cx="10337905" cy="4877653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6F8E67DA-4B18-406B-8CE2-E50630D73B68}"/>
                </a:ext>
              </a:extLst>
            </p:cNvPr>
            <p:cNvSpPr txBox="1"/>
            <p:nvPr/>
          </p:nvSpPr>
          <p:spPr>
            <a:xfrm>
              <a:off x="1447800" y="3593068"/>
              <a:ext cx="281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Fonte: DEF 2019</a:t>
              </a:r>
            </a:p>
          </p:txBody>
        </p:sp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E2402B68-AE29-4812-A4B1-A26BFBC239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67287"/>
            <a:stretch/>
          </p:blipFill>
          <p:spPr>
            <a:xfrm>
              <a:off x="1242781" y="1032589"/>
              <a:ext cx="10305202" cy="1482011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2B3F05AF-5661-4B59-98C4-6FD8B6F2D3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4884" b="18296"/>
            <a:stretch/>
          </p:blipFill>
          <p:spPr>
            <a:xfrm>
              <a:off x="1210078" y="2628900"/>
              <a:ext cx="10305202" cy="762000"/>
            </a:xfrm>
            <a:prstGeom prst="rect">
              <a:avLst/>
            </a:prstGeom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EE5484B1-1C9D-4AAA-AAD2-2DD2403FCCC7}"/>
                </a:ext>
              </a:extLst>
            </p:cNvPr>
            <p:cNvCxnSpPr/>
            <p:nvPr/>
          </p:nvCxnSpPr>
          <p:spPr>
            <a:xfrm>
              <a:off x="1537208" y="3429000"/>
              <a:ext cx="9869170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42E541A7-0046-44BD-B8BD-8927E76E5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9700" y="4169042"/>
              <a:ext cx="9869170" cy="1741200"/>
            </a:xfrm>
            <a:prstGeom prst="rect">
              <a:avLst/>
            </a:prstGeom>
          </p:spPr>
        </p:pic>
      </p:grp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E557311-9848-4994-BB4B-2ED5C2ABF9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La prospettiva: stagnazione</a:t>
            </a:r>
          </a:p>
          <a:p>
            <a:endParaRPr lang="it-IT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88639BC8-A54B-46C4-BDDD-FA919BA311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Per cinque anni vediamo solo 0,…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82833446-6450-4011-823E-AAA0808228EB}"/>
              </a:ext>
            </a:extLst>
          </p:cNvPr>
          <p:cNvCxnSpPr>
            <a:cxnSpLocks/>
          </p:cNvCxnSpPr>
          <p:nvPr/>
        </p:nvCxnSpPr>
        <p:spPr>
          <a:xfrm>
            <a:off x="5562600" y="5638800"/>
            <a:ext cx="4343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715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959E6FE-1A83-4157-8BF8-100DBDF81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708" y="1667738"/>
            <a:ext cx="10174584" cy="442826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674A2F8-1EFB-45A4-8110-BCD1C2F1FEA1}"/>
              </a:ext>
            </a:extLst>
          </p:cNvPr>
          <p:cNvSpPr txBox="1"/>
          <p:nvPr/>
        </p:nvSpPr>
        <p:spPr>
          <a:xfrm>
            <a:off x="1066800" y="60960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Fonte: DEF 2019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5277663-EC25-49E3-958F-3C684DD20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Assenza di politiche di sviluppo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367E50A-BF37-4B9E-B404-4132A9F1F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Reddito di cittadinanza: solo pochi effetti sui consumi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6165C884-E752-4FF9-9AC3-D4A7233D6473}"/>
              </a:ext>
            </a:extLst>
          </p:cNvPr>
          <p:cNvCxnSpPr>
            <a:cxnSpLocks/>
          </p:cNvCxnSpPr>
          <p:nvPr/>
        </p:nvCxnSpPr>
        <p:spPr>
          <a:xfrm>
            <a:off x="1905000" y="4724400"/>
            <a:ext cx="86868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308B890D-7064-4E93-B1CF-D1AD72D4DF71}"/>
              </a:ext>
            </a:extLst>
          </p:cNvPr>
          <p:cNvCxnSpPr>
            <a:cxnSpLocks/>
          </p:cNvCxnSpPr>
          <p:nvPr/>
        </p:nvCxnSpPr>
        <p:spPr>
          <a:xfrm>
            <a:off x="1905000" y="3874975"/>
            <a:ext cx="8686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B368123A-E4DE-49FE-9FCF-F5CCA8BC8CF2}"/>
              </a:ext>
            </a:extLst>
          </p:cNvPr>
          <p:cNvCxnSpPr>
            <a:cxnSpLocks/>
          </p:cNvCxnSpPr>
          <p:nvPr/>
        </p:nvCxnSpPr>
        <p:spPr>
          <a:xfrm>
            <a:off x="1905000" y="2991050"/>
            <a:ext cx="8686800" cy="0"/>
          </a:xfrm>
          <a:prstGeom prst="line">
            <a:avLst/>
          </a:prstGeom>
          <a:ln w="38100">
            <a:solidFill>
              <a:srgbClr val="66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89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BCF31DB-D372-4495-AD49-586629D55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52600"/>
            <a:ext cx="10395204" cy="395073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83DE8-BE50-4444-B983-6AFBA870DB8F}"/>
              </a:ext>
            </a:extLst>
          </p:cNvPr>
          <p:cNvSpPr txBox="1"/>
          <p:nvPr/>
        </p:nvSpPr>
        <p:spPr>
          <a:xfrm>
            <a:off x="1143000" y="56504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Fonte: DEF 2019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1D6F92A-8354-42A8-B52C-6A4952B34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Assenza di politiche di sviluppo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830E773C-950B-4BAF-9F3D-159AF58B6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Quota 100: effetto depressivo sull’occupazione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99976DD-95D1-4015-8B9D-81FB674239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7000" y="2261790"/>
            <a:ext cx="9933576" cy="184666"/>
          </a:xfrm>
        </p:spPr>
        <p:txBody>
          <a:bodyPr/>
          <a:lstStyle/>
          <a:p>
            <a:endParaRPr lang="it-IT" dirty="0"/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AD030B5F-70B6-4311-997B-73F02A218A25}"/>
              </a:ext>
            </a:extLst>
          </p:cNvPr>
          <p:cNvCxnSpPr>
            <a:cxnSpLocks/>
          </p:cNvCxnSpPr>
          <p:nvPr/>
        </p:nvCxnSpPr>
        <p:spPr>
          <a:xfrm>
            <a:off x="1905000" y="4552750"/>
            <a:ext cx="8686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93C46B56-7720-4551-8717-8D4376FAE624}"/>
              </a:ext>
            </a:extLst>
          </p:cNvPr>
          <p:cNvCxnSpPr>
            <a:cxnSpLocks/>
          </p:cNvCxnSpPr>
          <p:nvPr/>
        </p:nvCxnSpPr>
        <p:spPr>
          <a:xfrm>
            <a:off x="1905000" y="3257350"/>
            <a:ext cx="86868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152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014092A-61F6-4A68-B903-21AA1B38FB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54" r="16342"/>
          <a:stretch/>
        </p:blipFill>
        <p:spPr>
          <a:xfrm>
            <a:off x="533400" y="1564731"/>
            <a:ext cx="5021480" cy="460746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0148" y="6400596"/>
            <a:ext cx="602305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cs typeface="Calibri"/>
              </a:rPr>
              <a:t>Fonte: </a:t>
            </a:r>
            <a:r>
              <a:rPr sz="1600" spc="-85" dirty="0">
                <a:cs typeface="Calibri"/>
              </a:rPr>
              <a:t>ISTAT, </a:t>
            </a:r>
            <a:r>
              <a:rPr sz="1600" spc="-15" dirty="0">
                <a:cs typeface="Calibri"/>
              </a:rPr>
              <a:t>conto </a:t>
            </a:r>
            <a:r>
              <a:rPr sz="1600" spc="-10" dirty="0">
                <a:cs typeface="Calibri"/>
              </a:rPr>
              <a:t>delle risorse </a:t>
            </a:r>
            <a:r>
              <a:rPr sz="1600" dirty="0">
                <a:cs typeface="Calibri"/>
              </a:rPr>
              <a:t>e </a:t>
            </a:r>
            <a:r>
              <a:rPr sz="1600" spc="-5" dirty="0">
                <a:cs typeface="Calibri"/>
              </a:rPr>
              <a:t>degli impieghi. </a:t>
            </a:r>
            <a:r>
              <a:rPr sz="1600" dirty="0">
                <a:cs typeface="Calibri"/>
              </a:rPr>
              <a:t>Anno</a:t>
            </a:r>
            <a:r>
              <a:rPr sz="1600" spc="235" dirty="0">
                <a:cs typeface="Calibri"/>
              </a:rPr>
              <a:t> </a:t>
            </a:r>
            <a:r>
              <a:rPr sz="1600" dirty="0">
                <a:cs typeface="Calibri"/>
              </a:rPr>
              <a:t>201</a:t>
            </a:r>
            <a:r>
              <a:rPr lang="it-IT" sz="1600" dirty="0">
                <a:cs typeface="Calibri"/>
              </a:rPr>
              <a:t>8</a:t>
            </a:r>
            <a:endParaRPr sz="1600" dirty="0"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81527" y="1614330"/>
            <a:ext cx="144767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538235"/>
                </a:solidFill>
                <a:cs typeface="Calibri"/>
              </a:rPr>
              <a:t>RI</a:t>
            </a:r>
            <a:r>
              <a:rPr sz="2800" b="1" spc="-20" dirty="0">
                <a:solidFill>
                  <a:srgbClr val="538235"/>
                </a:solidFill>
                <a:cs typeface="Calibri"/>
              </a:rPr>
              <a:t>S</a:t>
            </a:r>
            <a:r>
              <a:rPr sz="2800" b="1" spc="-10" dirty="0">
                <a:solidFill>
                  <a:srgbClr val="538235"/>
                </a:solidFill>
                <a:cs typeface="Calibri"/>
              </a:rPr>
              <a:t>O</a:t>
            </a:r>
            <a:r>
              <a:rPr sz="2800" b="1" spc="-30" dirty="0">
                <a:solidFill>
                  <a:srgbClr val="538235"/>
                </a:solidFill>
                <a:cs typeface="Calibri"/>
              </a:rPr>
              <a:t>R</a:t>
            </a:r>
            <a:r>
              <a:rPr sz="2800" b="1" spc="-5" dirty="0">
                <a:solidFill>
                  <a:srgbClr val="538235"/>
                </a:solidFill>
                <a:cs typeface="Calibri"/>
              </a:rPr>
              <a:t>SE</a:t>
            </a:r>
            <a:endParaRPr sz="2800" dirty="0"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76814" y="1690530"/>
            <a:ext cx="178904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538235"/>
                </a:solidFill>
                <a:cs typeface="Calibri"/>
              </a:rPr>
              <a:t>IMPI</a:t>
            </a:r>
            <a:r>
              <a:rPr sz="2800" b="1" spc="-40" dirty="0">
                <a:solidFill>
                  <a:srgbClr val="538235"/>
                </a:solidFill>
                <a:cs typeface="Calibri"/>
              </a:rPr>
              <a:t>E</a:t>
            </a:r>
            <a:r>
              <a:rPr sz="2800" b="1" spc="-10" dirty="0">
                <a:solidFill>
                  <a:srgbClr val="538235"/>
                </a:solidFill>
                <a:cs typeface="Calibri"/>
              </a:rPr>
              <a:t>GHI</a:t>
            </a:r>
            <a:endParaRPr sz="2800" dirty="0"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1400" y="6442659"/>
            <a:ext cx="3429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cs typeface="Calibri"/>
              </a:rPr>
              <a:t>(*) </a:t>
            </a:r>
            <a:r>
              <a:rPr sz="1100" dirty="0">
                <a:cs typeface="Calibri"/>
              </a:rPr>
              <a:t>Compresa variazione scorte e beni </a:t>
            </a:r>
            <a:r>
              <a:rPr sz="1100" spc="-5" dirty="0">
                <a:cs typeface="Calibri"/>
              </a:rPr>
              <a:t>di</a:t>
            </a:r>
            <a:r>
              <a:rPr sz="1100" spc="-150" dirty="0">
                <a:cs typeface="Calibri"/>
              </a:rPr>
              <a:t> </a:t>
            </a:r>
            <a:r>
              <a:rPr sz="1100" dirty="0">
                <a:cs typeface="Calibri"/>
              </a:rPr>
              <a:t>valore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0820F11-CCA9-46ED-BB8B-DBBCB24108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Italia: un’economia di trasformazione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C19A6AF0-A67E-4437-9EB7-D9115703E5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Determinanti le importazioni ed esportazioni di beni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85BA62A-4F66-485E-98FB-A111B63C7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614330"/>
            <a:ext cx="7429169" cy="48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23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5AB522A-D77F-4B8C-A32F-3A94EB2DC4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Urgente il rilancio degli investimenti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A6B4BA-6D00-45B4-AC9A-4E533158D6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Dopo 2009: l’export ha compensato il calo degli investimenti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AB1BF4D-2B62-4CD5-A208-863C486B8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000" y="1676400"/>
            <a:ext cx="7338400" cy="479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79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FA8D938-1D88-4CAC-9103-B1DD77A59B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Piemonte: un’economia di trasformazione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5AACC4-0A16-4D2E-AA4A-76EFBDFBA0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000" y="908774"/>
            <a:ext cx="9934269" cy="569781"/>
          </a:xfrm>
        </p:spPr>
        <p:txBody>
          <a:bodyPr/>
          <a:lstStyle/>
          <a:p>
            <a:r>
              <a:rPr lang="it-IT" dirty="0"/>
              <a:t>Ciò che vale per l’Italia vale ancor più per il Piemonte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2DC88C76-578B-46FB-9051-1D75E82653D4}"/>
              </a:ext>
            </a:extLst>
          </p:cNvPr>
          <p:cNvSpPr txBox="1">
            <a:spLocks/>
          </p:cNvSpPr>
          <p:nvPr/>
        </p:nvSpPr>
        <p:spPr>
          <a:xfrm>
            <a:off x="1057000" y="1600199"/>
            <a:ext cx="7477399" cy="4841469"/>
          </a:xfrm>
        </p:spPr>
        <p:txBody>
          <a:bodyPr/>
          <a:lstStyle>
            <a:lvl1pPr marL="0">
              <a:defRPr sz="2800"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kern="0" dirty="0">
                <a:solidFill>
                  <a:srgbClr val="1F487C"/>
                </a:solidFill>
              </a:rPr>
              <a:t>Il Piemonte è: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 la quinta regione per importazioni: 33,8 miliardi (8% su Italia)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La quarta regione per esportazioni: 48,2 miliardi (10,4% su Italia)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La terza regione per saldo attivo: 12,6 miliardi.</a:t>
            </a:r>
          </a:p>
          <a:p>
            <a:r>
              <a:rPr lang="it-IT" sz="1800" kern="0" dirty="0">
                <a:solidFill>
                  <a:srgbClr val="1F487C"/>
                </a:solidFill>
              </a:rPr>
              <a:t>La Provincia di Torino è: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La terza provincia per importazioni: 18 miliardi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La seconda provincia per esportazioni: 19,5 miliardi </a:t>
            </a:r>
          </a:p>
          <a:p>
            <a:r>
              <a:rPr lang="it-IT" sz="1800" kern="0" dirty="0">
                <a:solidFill>
                  <a:srgbClr val="1F487C"/>
                </a:solidFill>
              </a:rPr>
              <a:t>Il Piemonte: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Importa beni per 13,6 milioni di tonnellate all’anno (Fonte: COEWEB anno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Esporta beni per 11,7 milioni di tonnellate all’anno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Il solo import + export richiede di muovere 25,2 milioni di tonnellate/anno</a:t>
            </a:r>
          </a:p>
          <a:p>
            <a:r>
              <a:rPr lang="it-IT" sz="1800" kern="0" dirty="0">
                <a:solidFill>
                  <a:srgbClr val="1F487C"/>
                </a:solidFill>
              </a:rPr>
              <a:t>Valore medio: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delle importazioni: 2.493 euro a tonnellata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delle esportazioni: 4.135 euro a tonnellata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rgbClr val="1F487C"/>
                </a:solidFill>
              </a:rPr>
              <a:t>Valore della trasformazione: 1,6 volte</a:t>
            </a:r>
          </a:p>
          <a:p>
            <a:pPr algn="ctr">
              <a:tabLst>
                <a:tab pos="5113338" algn="l"/>
              </a:tabLst>
            </a:pPr>
            <a:endParaRPr lang="it-IT" sz="1800" kern="0" dirty="0">
              <a:solidFill>
                <a:srgbClr val="1F487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rgbClr val="1F487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rgbClr val="1F487C"/>
              </a:solidFill>
            </a:endParaRPr>
          </a:p>
          <a:p>
            <a:endParaRPr lang="it-IT" sz="1800" kern="0" dirty="0">
              <a:solidFill>
                <a:srgbClr val="1F487C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85646D2-2135-458C-ADC5-7A82095FC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5462" y="1810105"/>
            <a:ext cx="3191738" cy="154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3238F82-0A3C-4840-887C-E2E83CD11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678" y="3730973"/>
            <a:ext cx="3191738" cy="1540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EAD1840-ACA6-4A79-BE9C-F95201FCA363}"/>
              </a:ext>
            </a:extLst>
          </p:cNvPr>
          <p:cNvSpPr txBox="1"/>
          <p:nvPr/>
        </p:nvSpPr>
        <p:spPr>
          <a:xfrm>
            <a:off x="8662678" y="1524000"/>
            <a:ext cx="188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IMPORT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C049D5-F250-4C71-A3CF-A0B871D267A3}"/>
              </a:ext>
            </a:extLst>
          </p:cNvPr>
          <p:cNvSpPr txBox="1"/>
          <p:nvPr/>
        </p:nvSpPr>
        <p:spPr>
          <a:xfrm>
            <a:off x="8662677" y="3433331"/>
            <a:ext cx="188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EXPORT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19F0D95-6633-440D-9BC8-6492171B721D}"/>
              </a:ext>
            </a:extLst>
          </p:cNvPr>
          <p:cNvSpPr txBox="1"/>
          <p:nvPr/>
        </p:nvSpPr>
        <p:spPr>
          <a:xfrm>
            <a:off x="8688374" y="5330256"/>
            <a:ext cx="277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Fonte: elaborazioni Osservatorio Economico Ministero Sviluppo Economico su dati Istat – marzo 2019</a:t>
            </a:r>
          </a:p>
        </p:txBody>
      </p:sp>
    </p:spTree>
    <p:extLst>
      <p:ext uri="{BB962C8B-B14F-4D97-AF65-F5344CB8AC3E}">
        <p14:creationId xmlns:p14="http://schemas.microsoft.com/office/powerpoint/2010/main" val="212565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A2F96A0-522F-4A32-9721-B8F020922E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La globalizzazione: siamo al 9° posto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797F86-8D3F-48C4-8009-4515A2A672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L’Italia mantiene una posizione mondiale di primo piano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A64F988-2B16-4172-8A4B-FC21ABBF4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62800" y="2877016"/>
            <a:ext cx="4343400" cy="3072210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F487C"/>
                </a:solidFill>
              </a:rPr>
              <a:t>La Cina era all'11° posto  con il 3%: oggi è al 1° con  il 12,8%: +10 posizioni.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F487C"/>
                </a:solidFill>
              </a:rPr>
              <a:t>Gli USA erano al 1° posto:  oggi sono al 2° e sono  passati dal 15% al 12,6%.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F487C"/>
                </a:solidFill>
              </a:rPr>
              <a:t>L'Italia è passata da 446  milioni US$ a 975, ma è  scesa di due posti (dal 7°  al 9°) perdendo l'1,2%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726D22-1489-4643-8489-C38D496711B1}"/>
              </a:ext>
            </a:extLst>
          </p:cNvPr>
          <p:cNvSpPr txBox="1"/>
          <p:nvPr/>
        </p:nvSpPr>
        <p:spPr>
          <a:xfrm>
            <a:off x="1057000" y="1804590"/>
            <a:ext cx="9912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1F487C"/>
                </a:solidFill>
              </a:rPr>
              <a:t>Tra il 1997 e il 2017 l'interscambio mondiale di beni è  triplicato: </a:t>
            </a:r>
            <a:br>
              <a:rPr lang="it-IT" sz="2400" dirty="0">
                <a:solidFill>
                  <a:srgbClr val="1F487C"/>
                </a:solidFill>
              </a:rPr>
            </a:br>
            <a:r>
              <a:rPr lang="it-IT" sz="2400" dirty="0">
                <a:solidFill>
                  <a:srgbClr val="1F487C"/>
                </a:solidFill>
              </a:rPr>
              <a:t>da 10 mila miliardi a 30 mila miliardi di US$.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D4B0DAB-4CEC-4079-B4FE-AC13376F1C03}"/>
              </a:ext>
            </a:extLst>
          </p:cNvPr>
          <p:cNvSpPr/>
          <p:nvPr/>
        </p:nvSpPr>
        <p:spPr>
          <a:xfrm>
            <a:off x="1057000" y="2819400"/>
            <a:ext cx="5843014" cy="375801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6614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EB2511F-309A-4402-9F48-0D5A28072E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Solo l’UE ha le dimensioni per trattare alla pari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09DDFC-684D-405A-BE0A-D31625C1DD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Nella competizione globale occorre avere massa critica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1B7FB03-1D79-4E68-B65B-0BC44CB84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24" b="18107"/>
          <a:stretch/>
        </p:blipFill>
        <p:spPr>
          <a:xfrm>
            <a:off x="1069699" y="1970998"/>
            <a:ext cx="8755807" cy="465840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F79265E-AAD0-4D3E-9168-6B0D7DD8EAC1}"/>
              </a:ext>
            </a:extLst>
          </p:cNvPr>
          <p:cNvSpPr txBox="1"/>
          <p:nvPr/>
        </p:nvSpPr>
        <p:spPr>
          <a:xfrm>
            <a:off x="5562600" y="2133600"/>
            <a:ext cx="61722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it-IT" sz="2400" dirty="0">
                <a:solidFill>
                  <a:srgbClr val="1F487C"/>
                </a:solidFill>
              </a:rPr>
              <a:t>La «guerra dei dazi» in atto tra US e Cina rischia di vedere l’UE in una posizione di grande debolezza per la sua divisione interna (Brexit, ma anche mancanza di strategia comune tra Germania, Francia e Italia)</a:t>
            </a:r>
          </a:p>
        </p:txBody>
      </p:sp>
    </p:spTree>
    <p:extLst>
      <p:ext uri="{BB962C8B-B14F-4D97-AF65-F5344CB8AC3E}">
        <p14:creationId xmlns:p14="http://schemas.microsoft.com/office/powerpoint/2010/main" val="3359399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72859F3-78FD-4DCE-89E4-58A1FA1929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11" t="12843" b="3790"/>
          <a:stretch/>
        </p:blipFill>
        <p:spPr>
          <a:xfrm>
            <a:off x="609600" y="762000"/>
            <a:ext cx="7000875" cy="5715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7E67DBA-D022-4D06-9011-D22D99DBDE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370" t="51401" r="44367" b="24631"/>
          <a:stretch/>
        </p:blipFill>
        <p:spPr>
          <a:xfrm>
            <a:off x="7010400" y="2133600"/>
            <a:ext cx="4134853" cy="3555274"/>
          </a:xfrm>
          <a:prstGeom prst="rect">
            <a:avLst/>
          </a:prstGeom>
        </p:spPr>
      </p:pic>
      <p:sp>
        <p:nvSpPr>
          <p:cNvPr id="4" name="Cerchio vuoto 3">
            <a:extLst>
              <a:ext uri="{FF2B5EF4-FFF2-40B4-BE49-F238E27FC236}">
                <a16:creationId xmlns:a16="http://schemas.microsoft.com/office/drawing/2014/main" id="{5FA2C705-8926-46C3-A755-A644449F21E6}"/>
              </a:ext>
            </a:extLst>
          </p:cNvPr>
          <p:cNvSpPr/>
          <p:nvPr/>
        </p:nvSpPr>
        <p:spPr>
          <a:xfrm>
            <a:off x="6365507" y="1524000"/>
            <a:ext cx="5410200" cy="4844716"/>
          </a:xfrm>
          <a:prstGeom prst="donut">
            <a:avLst>
              <a:gd name="adj" fmla="val 124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86B263D-D78F-47DC-9A43-852F8D1F7E54}"/>
              </a:ext>
            </a:extLst>
          </p:cNvPr>
          <p:cNvSpPr/>
          <p:nvPr/>
        </p:nvSpPr>
        <p:spPr>
          <a:xfrm>
            <a:off x="10591800" y="1600200"/>
            <a:ext cx="12192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EC578FC-E22B-465C-9076-286FB22CD0C1}"/>
              </a:ext>
            </a:extLst>
          </p:cNvPr>
          <p:cNvSpPr txBox="1"/>
          <p:nvPr/>
        </p:nvSpPr>
        <p:spPr>
          <a:xfrm>
            <a:off x="304800" y="6400800"/>
            <a:ext cx="6781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it-IT" sz="1200" dirty="0">
                <a:solidFill>
                  <a:srgbClr val="1F487C"/>
                </a:solidFill>
              </a:rPr>
              <a:t>Fonte: Centro studi Confindustria su dati COMTRADE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1D4B754-B34E-4334-9242-C2F36E4C5679}"/>
              </a:ext>
            </a:extLst>
          </p:cNvPr>
          <p:cNvSpPr txBox="1"/>
          <p:nvPr/>
        </p:nvSpPr>
        <p:spPr>
          <a:xfrm>
            <a:off x="5105400" y="737587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rgbClr val="1F487C"/>
                </a:solidFill>
              </a:rPr>
              <a:t>Interscambio mondiale di beni</a:t>
            </a:r>
          </a:p>
        </p:txBody>
      </p:sp>
    </p:spTree>
    <p:extLst>
      <p:ext uri="{BB962C8B-B14F-4D97-AF65-F5344CB8AC3E}">
        <p14:creationId xmlns:p14="http://schemas.microsoft.com/office/powerpoint/2010/main" val="3419980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F207FEA-6811-4126-B97D-94769B8C54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La globalizzazione: i partner dell’Italia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4F5B76-1399-4E46-8257-B75DEB88C0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Import export di beni: 8 Paesi fanno più del 50%</a:t>
            </a: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3C1DD3EF-A8BD-4BC8-B401-E274E2D6B68A}"/>
              </a:ext>
            </a:extLst>
          </p:cNvPr>
          <p:cNvSpPr/>
          <p:nvPr/>
        </p:nvSpPr>
        <p:spPr>
          <a:xfrm>
            <a:off x="1057000" y="1868424"/>
            <a:ext cx="5752232" cy="4303776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4401"/>
            </a:stretch>
          </a:blip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A3FCC97B-B858-4690-8C4A-FF4D1FBD24B5}"/>
              </a:ext>
            </a:extLst>
          </p:cNvPr>
          <p:cNvSpPr txBox="1"/>
          <p:nvPr/>
        </p:nvSpPr>
        <p:spPr>
          <a:xfrm>
            <a:off x="7086600" y="1676400"/>
            <a:ext cx="4304029" cy="46294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906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Germania</a:t>
            </a:r>
            <a:r>
              <a:rPr sz="2000" dirty="0">
                <a:solidFill>
                  <a:srgbClr val="1F487C"/>
                </a:solidFill>
                <a:latin typeface="+mj-lt"/>
                <a:cs typeface="Calibri"/>
              </a:rPr>
              <a:t>: </a:t>
            </a:r>
            <a:r>
              <a:rPr sz="2000" spc="-10" dirty="0">
                <a:solidFill>
                  <a:srgbClr val="1F487C"/>
                </a:solidFill>
                <a:latin typeface="+mj-lt"/>
                <a:cs typeface="Calibri"/>
              </a:rPr>
              <a:t>export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64,5;  </a:t>
            </a:r>
            <a:r>
              <a:rPr sz="2000" dirty="0">
                <a:solidFill>
                  <a:srgbClr val="1F487C"/>
                </a:solidFill>
                <a:latin typeface="+mj-lt"/>
                <a:cs typeface="Calibri"/>
              </a:rPr>
              <a:t>import: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74,2: Saldo</a:t>
            </a:r>
            <a:r>
              <a:rPr sz="2000" spc="-11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-9,7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10" dirty="0">
                <a:solidFill>
                  <a:srgbClr val="1F487C"/>
                </a:solidFill>
                <a:latin typeface="+mj-lt"/>
                <a:cs typeface="Calibri"/>
              </a:rPr>
              <a:t>Francia</a:t>
            </a:r>
            <a:r>
              <a:rPr sz="2000" spc="-10" dirty="0">
                <a:solidFill>
                  <a:srgbClr val="1F487C"/>
                </a:solidFill>
                <a:latin typeface="+mj-lt"/>
                <a:cs typeface="Calibri"/>
              </a:rPr>
              <a:t>: export</a:t>
            </a:r>
            <a:r>
              <a:rPr sz="2000" spc="-4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53,1;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solidFill>
                  <a:srgbClr val="1F487C"/>
                </a:solidFill>
                <a:latin typeface="+mj-lt"/>
                <a:cs typeface="Calibri"/>
              </a:rPr>
              <a:t>import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39,7; </a:t>
            </a: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saldo</a:t>
            </a:r>
            <a:r>
              <a:rPr sz="2000" b="1" spc="-13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+mj-lt"/>
                <a:cs typeface="Calibri"/>
              </a:rPr>
              <a:t>13,4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55600" marR="120014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1F487C"/>
                </a:solidFill>
                <a:latin typeface="+mj-lt"/>
                <a:cs typeface="Calibri"/>
              </a:rPr>
              <a:t>USA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: </a:t>
            </a:r>
            <a:r>
              <a:rPr sz="2000" spc="-10" dirty="0">
                <a:solidFill>
                  <a:srgbClr val="1F487C"/>
                </a:solidFill>
                <a:latin typeface="+mj-lt"/>
                <a:cs typeface="Calibri"/>
              </a:rPr>
              <a:t>export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49,3;  </a:t>
            </a:r>
            <a:r>
              <a:rPr sz="2000" dirty="0">
                <a:solidFill>
                  <a:srgbClr val="1F487C"/>
                </a:solidFill>
                <a:latin typeface="+mj-lt"/>
                <a:cs typeface="Calibri"/>
              </a:rPr>
              <a:t>import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17,0; </a:t>
            </a: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saldo</a:t>
            </a:r>
            <a:r>
              <a:rPr sz="2000" b="1" spc="-13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+mj-lt"/>
                <a:cs typeface="Calibri"/>
              </a:rPr>
              <a:t>32,3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55600" marR="273685" indent="-34290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Spagna: </a:t>
            </a:r>
            <a:r>
              <a:rPr sz="2000" spc="-10" dirty="0">
                <a:solidFill>
                  <a:srgbClr val="1F487C"/>
                </a:solidFill>
                <a:latin typeface="+mj-lt"/>
                <a:cs typeface="Calibri"/>
              </a:rPr>
              <a:t>export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26,5;  </a:t>
            </a:r>
            <a:r>
              <a:rPr sz="2000" dirty="0">
                <a:solidFill>
                  <a:srgbClr val="1F487C"/>
                </a:solidFill>
                <a:latin typeface="+mj-lt"/>
                <a:cs typeface="Calibri"/>
              </a:rPr>
              <a:t>import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24,0; </a:t>
            </a: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saldo</a:t>
            </a:r>
            <a:r>
              <a:rPr sz="2000" b="1" spc="-14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2,4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55600" marR="4699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1F487C"/>
                </a:solidFill>
                <a:latin typeface="+mj-lt"/>
                <a:cs typeface="Calibri"/>
              </a:rPr>
              <a:t>Cina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: </a:t>
            </a:r>
            <a:r>
              <a:rPr sz="2000" spc="-10" dirty="0">
                <a:solidFill>
                  <a:srgbClr val="1F487C"/>
                </a:solidFill>
                <a:latin typeface="+mj-lt"/>
                <a:cs typeface="Calibri"/>
              </a:rPr>
              <a:t>export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16,2;  import 32,1; saldo</a:t>
            </a:r>
            <a:r>
              <a:rPr sz="2000" spc="-85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-15,8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000" dirty="0">
                <a:solidFill>
                  <a:srgbClr val="1F487C"/>
                </a:solidFill>
                <a:latin typeface="+mj-lt"/>
              </a:rPr>
              <a:t>	</a:t>
            </a:r>
            <a:r>
              <a:rPr sz="2000" b="1" dirty="0">
                <a:solidFill>
                  <a:srgbClr val="1F487C"/>
                </a:solidFill>
                <a:latin typeface="+mj-lt"/>
                <a:cs typeface="Calibri"/>
              </a:rPr>
              <a:t>UK: </a:t>
            </a:r>
            <a:r>
              <a:rPr sz="2000" spc="-10" dirty="0">
                <a:solidFill>
                  <a:srgbClr val="1F487C"/>
                </a:solidFill>
                <a:latin typeface="+mj-lt"/>
                <a:cs typeface="Calibri"/>
              </a:rPr>
              <a:t>export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26,6;</a:t>
            </a:r>
            <a:r>
              <a:rPr sz="2000" spc="-105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dirty="0">
                <a:solidFill>
                  <a:srgbClr val="1F487C"/>
                </a:solidFill>
                <a:latin typeface="+mj-lt"/>
                <a:cs typeface="Calibri"/>
              </a:rPr>
              <a:t>import  </a:t>
            </a:r>
            <a:r>
              <a:rPr sz="2000" spc="-5" dirty="0">
                <a:solidFill>
                  <a:srgbClr val="1F487C"/>
                </a:solidFill>
                <a:latin typeface="+mj-lt"/>
                <a:cs typeface="Calibri"/>
              </a:rPr>
              <a:t>12,9; </a:t>
            </a:r>
            <a:r>
              <a:rPr sz="2000" b="1" dirty="0" err="1">
                <a:solidFill>
                  <a:srgbClr val="1F487C"/>
                </a:solidFill>
                <a:latin typeface="+mj-lt"/>
                <a:cs typeface="Calibri"/>
              </a:rPr>
              <a:t>saldo</a:t>
            </a:r>
            <a:r>
              <a:rPr sz="2000" b="1" spc="-2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+mj-lt"/>
                <a:cs typeface="Calibri"/>
              </a:rPr>
              <a:t>13,7</a:t>
            </a:r>
            <a:endParaRPr lang="it-IT" sz="2000" b="1" spc="-5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12700" marR="5080">
              <a:spcBef>
                <a:spcPts val="1800"/>
              </a:spcBef>
              <a:tabLst>
                <a:tab pos="423545" algn="l"/>
                <a:tab pos="424180" algn="l"/>
              </a:tabLst>
            </a:pPr>
            <a:r>
              <a:rPr lang="it-IT" sz="2000" dirty="0">
                <a:solidFill>
                  <a:srgbClr val="1F487C"/>
                </a:solidFill>
              </a:rPr>
              <a:t>Dati in miliardi di US$</a:t>
            </a:r>
            <a:endParaRPr sz="2000" dirty="0">
              <a:solidFill>
                <a:srgbClr val="1F487C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9799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5F4DEF31-4E54-45A1-A5BC-59E1A1D154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spc="-5" dirty="0"/>
              <a:t>Il </a:t>
            </a:r>
            <a:r>
              <a:rPr lang="it-IT" dirty="0"/>
              <a:t>primo </a:t>
            </a:r>
            <a:r>
              <a:rPr lang="it-IT" spc="-15" dirty="0"/>
              <a:t>cliente </a:t>
            </a:r>
            <a:r>
              <a:rPr lang="it-IT" dirty="0"/>
              <a:t>rimane</a:t>
            </a:r>
            <a:r>
              <a:rPr lang="it-IT" spc="-25" dirty="0"/>
              <a:t> </a:t>
            </a:r>
            <a:r>
              <a:rPr lang="it-IT" spc="-15" dirty="0"/>
              <a:t>l’Europa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50F4A1B-BAA6-4505-B44A-C587047DBE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Interscambio di beni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81E3101E-1809-4859-9D9F-1EFA31D180C1}"/>
              </a:ext>
            </a:extLst>
          </p:cNvPr>
          <p:cNvSpPr txBox="1"/>
          <p:nvPr/>
        </p:nvSpPr>
        <p:spPr>
          <a:xfrm>
            <a:off x="916939" y="1706553"/>
            <a:ext cx="10238740" cy="385939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16205" algn="ctr">
              <a:lnSpc>
                <a:spcPct val="100000"/>
              </a:lnSpc>
              <a:spcBef>
                <a:spcPts val="715"/>
              </a:spcBef>
            </a:pP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INTERSCAMBIO</a:t>
            </a:r>
            <a:r>
              <a:rPr sz="2400" spc="5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CON</a:t>
            </a:r>
            <a:endParaRPr lang="it-IT" sz="2400" spc="-10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241300" indent="-228600">
              <a:lnSpc>
                <a:spcPct val="150000"/>
              </a:lnSpc>
              <a:spcBef>
                <a:spcPts val="12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30" dirty="0">
                <a:solidFill>
                  <a:srgbClr val="1F487C"/>
                </a:solidFill>
                <a:latin typeface="+mj-lt"/>
                <a:cs typeface="Calibri"/>
              </a:rPr>
              <a:t>Resto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d’Europa: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290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Miliardi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€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(crescita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2019-21:</a:t>
            </a:r>
            <a:r>
              <a:rPr sz="2400" spc="12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+3,8%)</a:t>
            </a:r>
            <a:endParaRPr sz="2400" dirty="0">
              <a:latin typeface="+mj-lt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Asia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e </a:t>
            </a:r>
            <a:r>
              <a:rPr sz="2400" spc="-15" dirty="0">
                <a:solidFill>
                  <a:srgbClr val="1F487C"/>
                </a:solidFill>
                <a:latin typeface="+mj-lt"/>
                <a:cs typeface="Calibri"/>
              </a:rPr>
              <a:t>Pacifico: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51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Miliardi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€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(crescita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2019-21:</a:t>
            </a:r>
            <a:r>
              <a:rPr sz="2400" spc="75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+6,4%)</a:t>
            </a:r>
            <a:endParaRPr sz="2400" dirty="0">
              <a:latin typeface="+mj-lt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Africa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e Medio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Oriente: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48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Miliardi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€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(crescita 2019-21:</a:t>
            </a:r>
            <a:r>
              <a:rPr sz="2400" spc="125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+4%)</a:t>
            </a:r>
            <a:endParaRPr sz="2400" dirty="0">
              <a:latin typeface="+mj-lt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Americhe: 59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Miliardi 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€ </a:t>
            </a:r>
            <a:r>
              <a:rPr sz="2400" spc="-10" dirty="0">
                <a:solidFill>
                  <a:srgbClr val="1F487C"/>
                </a:solidFill>
                <a:latin typeface="+mj-lt"/>
                <a:cs typeface="Calibri"/>
              </a:rPr>
              <a:t>(crescita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2019-21:</a:t>
            </a:r>
            <a:r>
              <a:rPr sz="2400" spc="35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400" spc="-5" dirty="0">
                <a:solidFill>
                  <a:srgbClr val="1F487C"/>
                </a:solidFill>
                <a:latin typeface="+mj-lt"/>
                <a:cs typeface="Calibri"/>
              </a:rPr>
              <a:t>+5%)</a:t>
            </a:r>
            <a:endParaRPr sz="2400" dirty="0">
              <a:latin typeface="+mj-lt"/>
              <a:cs typeface="Calibri"/>
            </a:endParaRPr>
          </a:p>
          <a:p>
            <a:pPr marL="375920">
              <a:lnSpc>
                <a:spcPct val="100000"/>
              </a:lnSpc>
              <a:spcBef>
                <a:spcPts val="585"/>
              </a:spcBef>
            </a:pPr>
            <a:r>
              <a:rPr sz="2400" spc="-15" dirty="0">
                <a:solidFill>
                  <a:srgbClr val="1F487C"/>
                </a:solidFill>
                <a:latin typeface="+mj-lt"/>
                <a:cs typeface="Calibri"/>
              </a:rPr>
              <a:t>Fonte:</a:t>
            </a:r>
            <a:r>
              <a:rPr sz="2400" dirty="0">
                <a:solidFill>
                  <a:srgbClr val="1F487C"/>
                </a:solidFill>
                <a:latin typeface="+mj-lt"/>
                <a:cs typeface="Calibri"/>
              </a:rPr>
              <a:t> </a:t>
            </a:r>
            <a:r>
              <a:rPr sz="2400" spc="-15" dirty="0">
                <a:solidFill>
                  <a:srgbClr val="1F487C"/>
                </a:solidFill>
                <a:latin typeface="+mj-lt"/>
                <a:cs typeface="Calibri"/>
              </a:rPr>
              <a:t>SACE</a:t>
            </a:r>
            <a:endParaRPr lang="it-IT" sz="2400" spc="-15" dirty="0">
              <a:solidFill>
                <a:srgbClr val="1F487C"/>
              </a:solidFill>
              <a:latin typeface="+mj-lt"/>
              <a:cs typeface="Calibri"/>
            </a:endParaRPr>
          </a:p>
          <a:p>
            <a:pPr marL="375920">
              <a:lnSpc>
                <a:spcPct val="100000"/>
              </a:lnSpc>
              <a:spcBef>
                <a:spcPts val="585"/>
              </a:spcBef>
            </a:pPr>
            <a:endParaRPr sz="2400" dirty="0">
              <a:latin typeface="+mj-lt"/>
              <a:cs typeface="Calibri"/>
            </a:endParaRPr>
          </a:p>
          <a:p>
            <a:pPr marL="122555" algn="ctr">
              <a:lnSpc>
                <a:spcPct val="100000"/>
              </a:lnSpc>
              <a:spcBef>
                <a:spcPts val="745"/>
              </a:spcBef>
            </a:pPr>
            <a:r>
              <a:rPr sz="2400" b="1" spc="-40" dirty="0">
                <a:solidFill>
                  <a:srgbClr val="1F487C"/>
                </a:solidFill>
                <a:latin typeface="+mj-lt"/>
                <a:cs typeface="Calibri Light"/>
              </a:rPr>
              <a:t>Per guardare </a:t>
            </a:r>
            <a:r>
              <a:rPr sz="2400" b="1" spc="-10" dirty="0">
                <a:solidFill>
                  <a:srgbClr val="1F487C"/>
                </a:solidFill>
                <a:latin typeface="+mj-lt"/>
                <a:cs typeface="Calibri Light"/>
              </a:rPr>
              <a:t>al </a:t>
            </a:r>
            <a:r>
              <a:rPr sz="2400" b="1" spc="-30" dirty="0">
                <a:solidFill>
                  <a:srgbClr val="1F487C"/>
                </a:solidFill>
                <a:latin typeface="+mj-lt"/>
                <a:cs typeface="Calibri Light"/>
              </a:rPr>
              <a:t>futuro </a:t>
            </a:r>
            <a:r>
              <a:rPr sz="2400" b="1" spc="-15" dirty="0">
                <a:solidFill>
                  <a:srgbClr val="1F487C"/>
                </a:solidFill>
                <a:latin typeface="+mj-lt"/>
                <a:cs typeface="Calibri Light"/>
              </a:rPr>
              <a:t>non </a:t>
            </a:r>
            <a:r>
              <a:rPr sz="2400" b="1" spc="-35" dirty="0">
                <a:solidFill>
                  <a:srgbClr val="1F487C"/>
                </a:solidFill>
                <a:latin typeface="+mj-lt"/>
                <a:cs typeface="Calibri Light"/>
              </a:rPr>
              <a:t>perdiamo </a:t>
            </a:r>
            <a:r>
              <a:rPr sz="2400" b="1" spc="-15" dirty="0">
                <a:solidFill>
                  <a:srgbClr val="1F487C"/>
                </a:solidFill>
                <a:latin typeface="+mj-lt"/>
                <a:cs typeface="Calibri Light"/>
              </a:rPr>
              <a:t>di </a:t>
            </a:r>
            <a:r>
              <a:rPr sz="2400" b="1" spc="-35" dirty="0">
                <a:solidFill>
                  <a:srgbClr val="1F487C"/>
                </a:solidFill>
                <a:latin typeface="+mj-lt"/>
                <a:cs typeface="Calibri Light"/>
              </a:rPr>
              <a:t>vista </a:t>
            </a:r>
            <a:r>
              <a:rPr sz="2400" b="1" dirty="0">
                <a:solidFill>
                  <a:srgbClr val="1F487C"/>
                </a:solidFill>
                <a:latin typeface="+mj-lt"/>
                <a:cs typeface="Calibri Light"/>
              </a:rPr>
              <a:t>il</a:t>
            </a:r>
            <a:r>
              <a:rPr sz="2400" b="1" spc="-465" dirty="0">
                <a:solidFill>
                  <a:srgbClr val="1F487C"/>
                </a:solidFill>
                <a:latin typeface="+mj-lt"/>
                <a:cs typeface="Calibri Light"/>
              </a:rPr>
              <a:t> </a:t>
            </a:r>
            <a:r>
              <a:rPr sz="2400" b="1" spc="-40" dirty="0">
                <a:solidFill>
                  <a:srgbClr val="1F487C"/>
                </a:solidFill>
                <a:latin typeface="+mj-lt"/>
                <a:cs typeface="Calibri Light"/>
              </a:rPr>
              <a:t>presente!</a:t>
            </a:r>
            <a:endParaRPr sz="2400" b="1" dirty="0">
              <a:solidFill>
                <a:srgbClr val="1F487C"/>
              </a:solidFill>
              <a:latin typeface="+mj-l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0766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8E01C83-AD64-49C9-A807-927F98CD3C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Una economia dematerializzata?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60F5B7B-9CEC-4B4E-AA02-360DEBAFF4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L’export dei beni è sempre più importate dei servizi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64B28E-8805-430A-B0C0-A4C325F0A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64672"/>
            <a:ext cx="7477147" cy="488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77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7E78209-1103-418E-9103-2469D5C17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523528"/>
            <a:ext cx="7811349" cy="598502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0503526-5E56-438B-B978-756F4C126FCC}"/>
              </a:ext>
            </a:extLst>
          </p:cNvPr>
          <p:cNvSpPr txBox="1"/>
          <p:nvPr/>
        </p:nvSpPr>
        <p:spPr>
          <a:xfrm>
            <a:off x="9144000" y="1007659"/>
            <a:ext cx="2514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1F487C"/>
                </a:solidFill>
              </a:rPr>
              <a:t>La «core network» europea</a:t>
            </a:r>
          </a:p>
          <a:p>
            <a:endParaRPr lang="it-IT" sz="3200" dirty="0">
              <a:solidFill>
                <a:srgbClr val="1F487C"/>
              </a:solidFill>
            </a:endParaRPr>
          </a:p>
          <a:p>
            <a:r>
              <a:rPr lang="it-IT" sz="3200" dirty="0">
                <a:solidFill>
                  <a:srgbClr val="1F487C"/>
                </a:solidFill>
              </a:rPr>
              <a:t>Di qui passa il nostro import e il nostro export</a:t>
            </a:r>
          </a:p>
        </p:txBody>
      </p:sp>
    </p:spTree>
    <p:extLst>
      <p:ext uri="{BB962C8B-B14F-4D97-AF65-F5344CB8AC3E}">
        <p14:creationId xmlns:p14="http://schemas.microsoft.com/office/powerpoint/2010/main" val="2299872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676400" y="307857"/>
            <a:ext cx="7454900" cy="698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 </a:t>
            </a:r>
            <a:r>
              <a:rPr spc="-20" dirty="0"/>
              <a:t>nostre </a:t>
            </a:r>
            <a:r>
              <a:rPr spc="-10" dirty="0"/>
              <a:t>«porte» </a:t>
            </a:r>
            <a:r>
              <a:rPr spc="-30" dirty="0"/>
              <a:t>verso </a:t>
            </a:r>
            <a:r>
              <a:rPr dirty="0"/>
              <a:t>il</a:t>
            </a:r>
            <a:r>
              <a:rPr spc="15" dirty="0"/>
              <a:t> </a:t>
            </a:r>
            <a:r>
              <a:rPr spc="-5" dirty="0"/>
              <a:t>mondo</a:t>
            </a:r>
          </a:p>
        </p:txBody>
      </p:sp>
      <p:sp>
        <p:nvSpPr>
          <p:cNvPr id="3" name="object 3"/>
          <p:cNvSpPr/>
          <p:nvPr/>
        </p:nvSpPr>
        <p:spPr>
          <a:xfrm>
            <a:off x="975360" y="6387084"/>
            <a:ext cx="433070" cy="360045"/>
          </a:xfrm>
          <a:custGeom>
            <a:avLst/>
            <a:gdLst/>
            <a:ahLst/>
            <a:cxnLst/>
            <a:rect l="l" t="t" r="r" b="b"/>
            <a:pathLst>
              <a:path w="433069" h="360045">
                <a:moveTo>
                  <a:pt x="216408" y="0"/>
                </a:moveTo>
                <a:lnTo>
                  <a:pt x="166787" y="4749"/>
                </a:lnTo>
                <a:lnTo>
                  <a:pt x="121236" y="18279"/>
                </a:lnTo>
                <a:lnTo>
                  <a:pt x="81055" y="39508"/>
                </a:lnTo>
                <a:lnTo>
                  <a:pt x="47542" y="67358"/>
                </a:lnTo>
                <a:lnTo>
                  <a:pt x="21995" y="100748"/>
                </a:lnTo>
                <a:lnTo>
                  <a:pt x="5715" y="138599"/>
                </a:lnTo>
                <a:lnTo>
                  <a:pt x="0" y="179831"/>
                </a:lnTo>
                <a:lnTo>
                  <a:pt x="5715" y="221064"/>
                </a:lnTo>
                <a:lnTo>
                  <a:pt x="21995" y="258915"/>
                </a:lnTo>
                <a:lnTo>
                  <a:pt x="47542" y="292305"/>
                </a:lnTo>
                <a:lnTo>
                  <a:pt x="81055" y="320155"/>
                </a:lnTo>
                <a:lnTo>
                  <a:pt x="121236" y="341384"/>
                </a:lnTo>
                <a:lnTo>
                  <a:pt x="166787" y="354914"/>
                </a:lnTo>
                <a:lnTo>
                  <a:pt x="216408" y="359663"/>
                </a:lnTo>
                <a:lnTo>
                  <a:pt x="266024" y="354914"/>
                </a:lnTo>
                <a:lnTo>
                  <a:pt x="311573" y="341384"/>
                </a:lnTo>
                <a:lnTo>
                  <a:pt x="351755" y="320155"/>
                </a:lnTo>
                <a:lnTo>
                  <a:pt x="385269" y="292305"/>
                </a:lnTo>
                <a:lnTo>
                  <a:pt x="410817" y="258915"/>
                </a:lnTo>
                <a:lnTo>
                  <a:pt x="427099" y="221064"/>
                </a:lnTo>
                <a:lnTo>
                  <a:pt x="432816" y="179831"/>
                </a:lnTo>
                <a:lnTo>
                  <a:pt x="427099" y="138599"/>
                </a:lnTo>
                <a:lnTo>
                  <a:pt x="410817" y="100748"/>
                </a:lnTo>
                <a:lnTo>
                  <a:pt x="385269" y="67358"/>
                </a:lnTo>
                <a:lnTo>
                  <a:pt x="351755" y="39508"/>
                </a:lnTo>
                <a:lnTo>
                  <a:pt x="311573" y="18279"/>
                </a:lnTo>
                <a:lnTo>
                  <a:pt x="266024" y="4749"/>
                </a:lnTo>
                <a:lnTo>
                  <a:pt x="2164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5360" y="6387084"/>
            <a:ext cx="433070" cy="360045"/>
          </a:xfrm>
          <a:custGeom>
            <a:avLst/>
            <a:gdLst/>
            <a:ahLst/>
            <a:cxnLst/>
            <a:rect l="l" t="t" r="r" b="b"/>
            <a:pathLst>
              <a:path w="433069" h="360045">
                <a:moveTo>
                  <a:pt x="0" y="179831"/>
                </a:moveTo>
                <a:lnTo>
                  <a:pt x="5715" y="138599"/>
                </a:lnTo>
                <a:lnTo>
                  <a:pt x="21995" y="100748"/>
                </a:lnTo>
                <a:lnTo>
                  <a:pt x="47542" y="67358"/>
                </a:lnTo>
                <a:lnTo>
                  <a:pt x="81055" y="39508"/>
                </a:lnTo>
                <a:lnTo>
                  <a:pt x="121236" y="18279"/>
                </a:lnTo>
                <a:lnTo>
                  <a:pt x="166787" y="4749"/>
                </a:lnTo>
                <a:lnTo>
                  <a:pt x="216408" y="0"/>
                </a:lnTo>
                <a:lnTo>
                  <a:pt x="266024" y="4749"/>
                </a:lnTo>
                <a:lnTo>
                  <a:pt x="311573" y="18279"/>
                </a:lnTo>
                <a:lnTo>
                  <a:pt x="351755" y="39508"/>
                </a:lnTo>
                <a:lnTo>
                  <a:pt x="385269" y="67358"/>
                </a:lnTo>
                <a:lnTo>
                  <a:pt x="410817" y="100748"/>
                </a:lnTo>
                <a:lnTo>
                  <a:pt x="427099" y="138599"/>
                </a:lnTo>
                <a:lnTo>
                  <a:pt x="432816" y="179831"/>
                </a:lnTo>
                <a:lnTo>
                  <a:pt x="427099" y="221064"/>
                </a:lnTo>
                <a:lnTo>
                  <a:pt x="410817" y="258915"/>
                </a:lnTo>
                <a:lnTo>
                  <a:pt x="385269" y="292305"/>
                </a:lnTo>
                <a:lnTo>
                  <a:pt x="351755" y="320155"/>
                </a:lnTo>
                <a:lnTo>
                  <a:pt x="311573" y="341384"/>
                </a:lnTo>
                <a:lnTo>
                  <a:pt x="266024" y="354914"/>
                </a:lnTo>
                <a:lnTo>
                  <a:pt x="216408" y="359663"/>
                </a:lnTo>
                <a:lnTo>
                  <a:pt x="166787" y="354914"/>
                </a:lnTo>
                <a:lnTo>
                  <a:pt x="121236" y="341384"/>
                </a:lnTo>
                <a:lnTo>
                  <a:pt x="81055" y="320155"/>
                </a:lnTo>
                <a:lnTo>
                  <a:pt x="47542" y="292305"/>
                </a:lnTo>
                <a:lnTo>
                  <a:pt x="21995" y="258915"/>
                </a:lnTo>
                <a:lnTo>
                  <a:pt x="5715" y="221064"/>
                </a:lnTo>
                <a:lnTo>
                  <a:pt x="0" y="179831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28471" y="6400596"/>
            <a:ext cx="2449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0995" algn="l"/>
              </a:tabLst>
            </a:pPr>
            <a:r>
              <a:rPr sz="1800" dirty="0">
                <a:solidFill>
                  <a:srgbClr val="1B344F"/>
                </a:solidFill>
                <a:latin typeface="Calibri"/>
                <a:cs typeface="Calibri"/>
              </a:rPr>
              <a:t>X	= </a:t>
            </a:r>
            <a:r>
              <a:rPr sz="1800" spc="-5" dirty="0">
                <a:solidFill>
                  <a:srgbClr val="1B344F"/>
                </a:solidFill>
                <a:latin typeface="Calibri"/>
                <a:cs typeface="Calibri"/>
              </a:rPr>
              <a:t>Milioni di</a:t>
            </a:r>
            <a:r>
              <a:rPr sz="1800" spc="-35" dirty="0">
                <a:solidFill>
                  <a:srgbClr val="1B344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B344F"/>
                </a:solidFill>
                <a:latin typeface="Calibri"/>
                <a:cs typeface="Calibri"/>
              </a:rPr>
              <a:t>tonnellate.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41491" y="1091183"/>
            <a:ext cx="4715256" cy="550926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36920" y="1086611"/>
            <a:ext cx="4724400" cy="5518785"/>
          </a:xfrm>
          <a:custGeom>
            <a:avLst/>
            <a:gdLst/>
            <a:ahLst/>
            <a:cxnLst/>
            <a:rect l="l" t="t" r="r" b="b"/>
            <a:pathLst>
              <a:path w="4724400" h="5518784">
                <a:moveTo>
                  <a:pt x="0" y="5518404"/>
                </a:moveTo>
                <a:lnTo>
                  <a:pt x="4724400" y="5518404"/>
                </a:lnTo>
                <a:lnTo>
                  <a:pt x="4724400" y="0"/>
                </a:lnTo>
                <a:lnTo>
                  <a:pt x="0" y="0"/>
                </a:lnTo>
                <a:lnTo>
                  <a:pt x="0" y="551840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34389" y="1147572"/>
          <a:ext cx="3725545" cy="5222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9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2405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Arco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Alpino</a:t>
                      </a:r>
                      <a:r>
                        <a:rPr sz="1800" b="1" spc="-5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occidentale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 marR="720090">
                        <a:lnSpc>
                          <a:spcPct val="1349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Arco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Alpino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centrale  Arco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Alpino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orientale 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Ligure occidentale 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Ligure</a:t>
                      </a:r>
                      <a:r>
                        <a:rPr sz="1800" b="1" spc="-3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orientale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Tirreno</a:t>
                      </a:r>
                      <a:r>
                        <a:rPr sz="1800" b="1" spc="-3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settentrionale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 marR="553085">
                        <a:lnSpc>
                          <a:spcPct val="1348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Tirreno centrale 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Tirreno</a:t>
                      </a:r>
                      <a:r>
                        <a:rPr sz="1800" b="1" spc="-9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meridionale 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Ionio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 marR="378460">
                        <a:lnSpc>
                          <a:spcPct val="1346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Adriatico</a:t>
                      </a:r>
                      <a:r>
                        <a:rPr sz="1800" b="1" spc="-8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meridionale 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Adriatico</a:t>
                      </a:r>
                      <a:r>
                        <a:rPr sz="1800" b="1" spc="-2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centrale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 marR="186055">
                        <a:lnSpc>
                          <a:spcPct val="134700"/>
                        </a:lnSpc>
                        <a:spcBef>
                          <a:spcPts val="1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Adriatico</a:t>
                      </a:r>
                      <a:r>
                        <a:rPr sz="1800" b="1" spc="-7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settentrionale  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Mar 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Adriatico </a:t>
                      </a:r>
                      <a:r>
                        <a:rPr sz="1800" b="1" spc="-1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orientale  </a:t>
                      </a:r>
                      <a:r>
                        <a:rPr sz="1800" b="1" spc="-3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ITALIA</a:t>
                      </a:r>
                      <a:r>
                        <a:rPr sz="1800" b="1" spc="-20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CONTINENTALE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84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44,1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38,9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0287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133,2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68,1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18,3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41,1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907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49,1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59,0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21,6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16,9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11,0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51,6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1844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800" b="1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66,6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0287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b="1" spc="-5" dirty="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619,5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B54C5E2-F7AD-499B-ACB8-9C7526EAED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Essenziale </a:t>
            </a:r>
            <a:r>
              <a:rPr lang="it-IT" spc="-15" dirty="0"/>
              <a:t>essere </a:t>
            </a:r>
            <a:r>
              <a:rPr lang="it-IT" dirty="0"/>
              <a:t>inseriti nella </a:t>
            </a:r>
            <a:r>
              <a:rPr lang="it-IT" i="1" spc="-35" dirty="0"/>
              <a:t>core</a:t>
            </a:r>
            <a:r>
              <a:rPr lang="it-IT" i="1" spc="-114" dirty="0"/>
              <a:t> </a:t>
            </a:r>
            <a:r>
              <a:rPr lang="it-IT" i="1" spc="-35" dirty="0"/>
              <a:t>network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2A2632-2753-4AD3-8062-5AEF4D3F78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66F602F0-68AB-4F3C-81AE-C6F3AC7FA2F1}"/>
              </a:ext>
            </a:extLst>
          </p:cNvPr>
          <p:cNvSpPr/>
          <p:nvPr/>
        </p:nvSpPr>
        <p:spPr>
          <a:xfrm>
            <a:off x="609600" y="1905000"/>
            <a:ext cx="7793735" cy="4169663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DFEEFC8-7082-4CF6-B49D-D028ECF3F304}"/>
              </a:ext>
            </a:extLst>
          </p:cNvPr>
          <p:cNvSpPr txBox="1"/>
          <p:nvPr/>
        </p:nvSpPr>
        <p:spPr>
          <a:xfrm>
            <a:off x="8610600" y="1828800"/>
            <a:ext cx="33528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dirty="0">
                <a:solidFill>
                  <a:srgbClr val="1F487C"/>
                </a:solidFill>
              </a:rPr>
              <a:t>Questa enorme massa di beni deve essere trasportata in maniera sicura, economica e sostenibile:  occorrono corridoi plurimodali dove integrare i diversi modi di trasporto. </a:t>
            </a:r>
          </a:p>
          <a:p>
            <a:pPr>
              <a:spcAft>
                <a:spcPts val="600"/>
              </a:spcAft>
            </a:pPr>
            <a:r>
              <a:rPr lang="it-IT" sz="2000" dirty="0">
                <a:solidFill>
                  <a:srgbClr val="1F487C"/>
                </a:solidFill>
              </a:rPr>
              <a:t>La rete europea serve a  questo: mettere in comunicazione tutte le zone di Italia con l’Europa.</a:t>
            </a:r>
          </a:p>
          <a:p>
            <a:pPr algn="l">
              <a:spcAft>
                <a:spcPts val="600"/>
              </a:spcAft>
            </a:pPr>
            <a:endParaRPr lang="it-IT" sz="2000" dirty="0">
              <a:solidFill>
                <a:srgbClr val="1F48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21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9F21E75-A656-4E34-B297-9282A4F84D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Rilanciare la portualità italiana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8757BA-61FA-4E91-8DFC-CE45FAC50E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Le «esportazioni» dell’Olanda sono prodotte dai porti</a:t>
            </a:r>
          </a:p>
        </p:txBody>
      </p:sp>
      <p:pic>
        <p:nvPicPr>
          <p:cNvPr id="1026" name="Picture 2" descr="https://ec.europa.eu/eurostat/statistics-explained/images/3/31/Intra_EU-28_trade_in_goods%2C_2017_%28%25_share_of_EU-28_exports_and_imports%29_YB18.png">
            <a:extLst>
              <a:ext uri="{FF2B5EF4-FFF2-40B4-BE49-F238E27FC236}">
                <a16:creationId xmlns:a16="http://schemas.microsoft.com/office/drawing/2014/main" id="{8A6FD951-C23B-4791-8839-9230B2B27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56" r="50000" b="28833"/>
          <a:stretch/>
        </p:blipFill>
        <p:spPr bwMode="auto">
          <a:xfrm>
            <a:off x="1057000" y="1676400"/>
            <a:ext cx="4567237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8EADCEC-960E-403A-BCEE-ABDA4B268F8B}"/>
              </a:ext>
            </a:extLst>
          </p:cNvPr>
          <p:cNvSpPr txBox="1"/>
          <p:nvPr/>
        </p:nvSpPr>
        <p:spPr>
          <a:xfrm>
            <a:off x="5624237" y="1524000"/>
            <a:ext cx="626296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it-IT" sz="2400" dirty="0">
                <a:solidFill>
                  <a:srgbClr val="1F487C"/>
                </a:solidFill>
              </a:rPr>
              <a:t>Il peso dell’Olanda nel contesto degli scambi intra europei è del tutto sproporzionato rispetto alla sua struttura produttiva. </a:t>
            </a:r>
          </a:p>
          <a:p>
            <a:pPr algn="l">
              <a:spcAft>
                <a:spcPts val="600"/>
              </a:spcAft>
            </a:pPr>
            <a:r>
              <a:rPr lang="it-IT" sz="2400" dirty="0">
                <a:solidFill>
                  <a:srgbClr val="1F487C"/>
                </a:solidFill>
              </a:rPr>
              <a:t>Deriva dal ruolo dei suoi porti (Amsterdam) che hanno assunto il ruolo di porta marittima per gran parte dell’UE, Italia compresa.</a:t>
            </a:r>
          </a:p>
          <a:p>
            <a:pPr algn="l">
              <a:spcAft>
                <a:spcPts val="600"/>
              </a:spcAft>
            </a:pPr>
            <a:r>
              <a:rPr lang="it-IT" sz="2400" dirty="0">
                <a:solidFill>
                  <a:srgbClr val="1F487C"/>
                </a:solidFill>
              </a:rPr>
              <a:t>Un forte flusso di IVA e occasioni di trasformazione dei beni perse per la debolezza del nostro sistema infrastrutturale 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F365A591-5B07-46B1-8B5E-1D659BC218AE}"/>
              </a:ext>
            </a:extLst>
          </p:cNvPr>
          <p:cNvSpPr/>
          <p:nvPr/>
        </p:nvSpPr>
        <p:spPr>
          <a:xfrm>
            <a:off x="4648200" y="4701365"/>
            <a:ext cx="1066800" cy="5334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261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ED93562-548C-4C69-8BFE-F6150376C4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000" y="416331"/>
            <a:ext cx="9077600" cy="492443"/>
          </a:xfrm>
        </p:spPr>
        <p:txBody>
          <a:bodyPr/>
          <a:lstStyle/>
          <a:p>
            <a:r>
              <a:rPr lang="it-IT" dirty="0"/>
              <a:t>Italia: deficit di accessibilità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3ABE58-2F6F-4E3C-8340-CB4E799A4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001" y="908774"/>
            <a:ext cx="9077600" cy="569781"/>
          </a:xfrm>
        </p:spPr>
        <p:txBody>
          <a:bodyPr/>
          <a:lstStyle/>
          <a:p>
            <a:r>
              <a:rPr lang="it-IT" dirty="0"/>
              <a:t>Netto il differenziale di accessibilità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40CCA41-AFFD-4D09-98BF-E81FB3C39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0" t="21560" r="24375" b="12222"/>
          <a:stretch/>
        </p:blipFill>
        <p:spPr>
          <a:xfrm>
            <a:off x="609600" y="1546364"/>
            <a:ext cx="7086600" cy="485443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9738DA4-30EC-4B43-9131-94997A3AF1E3}"/>
              </a:ext>
            </a:extLst>
          </p:cNvPr>
          <p:cNvSpPr txBox="1"/>
          <p:nvPr/>
        </p:nvSpPr>
        <p:spPr>
          <a:xfrm>
            <a:off x="1219200" y="632460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600" dirty="0">
                <a:solidFill>
                  <a:srgbClr val="1F487C"/>
                </a:solidFill>
              </a:rPr>
              <a:t>Fonte: Banca d’Italia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DF23823-BEED-4D1C-9269-1BB6FAF8B1C3}"/>
              </a:ext>
            </a:extLst>
          </p:cNvPr>
          <p:cNvSpPr txBox="1"/>
          <p:nvPr/>
        </p:nvSpPr>
        <p:spPr>
          <a:xfrm>
            <a:off x="7696200" y="1828800"/>
            <a:ext cx="41910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it-IT" sz="2400" dirty="0">
                <a:solidFill>
                  <a:srgbClr val="1F487C"/>
                </a:solidFill>
              </a:rPr>
              <a:t>Molti indicatori mostrano che l’Italia, anche a causa della sua conformazione fisica, ha una dotazione infrastrutturale inadeguata.</a:t>
            </a:r>
          </a:p>
          <a:p>
            <a:pPr algn="l">
              <a:spcAft>
                <a:spcPts val="600"/>
              </a:spcAft>
            </a:pPr>
            <a:r>
              <a:rPr lang="it-IT" sz="2400" dirty="0">
                <a:solidFill>
                  <a:srgbClr val="1F487C"/>
                </a:solidFill>
              </a:rPr>
              <a:t>La costruzione di infrastrutture di trasporto rimane una condizione per lo sviluppo.</a:t>
            </a:r>
          </a:p>
        </p:txBody>
      </p:sp>
    </p:spTree>
    <p:extLst>
      <p:ext uri="{BB962C8B-B14F-4D97-AF65-F5344CB8AC3E}">
        <p14:creationId xmlns:p14="http://schemas.microsoft.com/office/powerpoint/2010/main" val="2030342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5F8DCC9-F4CF-4D52-A285-0D13474C4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Il rilancio dell’industria ferroviaria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1F48D9-E089-40CB-A314-7394FEAD13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Riduzione dei costi di trasporto e dell’impatto ambientale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33DFA2C-6D00-4342-B91F-45A37BFBAF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F1C31FCE-276E-4D06-9314-186CCF0B80A3}"/>
              </a:ext>
            </a:extLst>
          </p:cNvPr>
          <p:cNvSpPr/>
          <p:nvPr/>
        </p:nvSpPr>
        <p:spPr>
          <a:xfrm>
            <a:off x="726948" y="1592581"/>
            <a:ext cx="10951464" cy="1074419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25F7EB01-588E-4BAF-82DE-B43384C54285}"/>
              </a:ext>
            </a:extLst>
          </p:cNvPr>
          <p:cNvSpPr txBox="1"/>
          <p:nvPr/>
        </p:nvSpPr>
        <p:spPr>
          <a:xfrm>
            <a:off x="6119037" y="2777482"/>
            <a:ext cx="5763260" cy="35123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83260">
              <a:lnSpc>
                <a:spcPct val="125000"/>
              </a:lnSpc>
              <a:spcBef>
                <a:spcPts val="600"/>
              </a:spcBef>
            </a:pPr>
            <a:r>
              <a:rPr lang="it-IT" sz="2000" b="0" dirty="0">
                <a:solidFill>
                  <a:srgbClr val="1F487C"/>
                </a:solidFill>
                <a:cs typeface="Calibri Light"/>
              </a:rPr>
              <a:t>IL TEM (Treno Europeo Merci) può portare, su linee idonee, tra le 1.200 e le 1.500 tonnellate, sostituendo </a:t>
            </a:r>
            <a:r>
              <a:rPr sz="2000" b="0" spc="-10" dirty="0">
                <a:solidFill>
                  <a:srgbClr val="1F487C"/>
                </a:solidFill>
                <a:cs typeface="Calibri Light"/>
              </a:rPr>
              <a:t>60</a:t>
            </a:r>
            <a:r>
              <a:rPr lang="it-IT" sz="2000" b="0" spc="-10" dirty="0">
                <a:solidFill>
                  <a:srgbClr val="1F487C"/>
                </a:solidFill>
                <a:cs typeface="Calibri Light"/>
              </a:rPr>
              <a:t>-80 veicoli pesanti.</a:t>
            </a:r>
          </a:p>
          <a:p>
            <a:pPr marL="12700" marR="683260">
              <a:lnSpc>
                <a:spcPct val="125000"/>
              </a:lnSpc>
              <a:spcBef>
                <a:spcPts val="600"/>
              </a:spcBef>
            </a:pPr>
            <a:r>
              <a:rPr lang="it-IT" sz="2000" spc="-10" dirty="0">
                <a:solidFill>
                  <a:srgbClr val="1F487C"/>
                </a:solidFill>
                <a:cs typeface="Calibri Light"/>
              </a:rPr>
              <a:t>Nelle condizioni attuali, un treno produce 16 grammi di CO</a:t>
            </a:r>
            <a:r>
              <a:rPr lang="it-IT" sz="2000" spc="-10" baseline="-25000" dirty="0">
                <a:solidFill>
                  <a:srgbClr val="1F487C"/>
                </a:solidFill>
                <a:cs typeface="Calibri Light"/>
              </a:rPr>
              <a:t>2</a:t>
            </a:r>
            <a:r>
              <a:rPr lang="it-IT" sz="2000" spc="-10" dirty="0">
                <a:solidFill>
                  <a:srgbClr val="1F487C"/>
                </a:solidFill>
                <a:cs typeface="Calibri Light"/>
              </a:rPr>
              <a:t> per trasportare una tonnellata per un chilometro, contro i 140 grammi prodotti da un identico trasporto stradale.</a:t>
            </a:r>
            <a:endParaRPr sz="2000" dirty="0">
              <a:solidFill>
                <a:srgbClr val="1F487C"/>
              </a:solidFill>
              <a:cs typeface="Calibri Ligh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E56281C-DA5B-4C59-8FEB-454F2B2A4E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53"/>
          <a:stretch/>
        </p:blipFill>
        <p:spPr>
          <a:xfrm>
            <a:off x="723404" y="3200400"/>
            <a:ext cx="4972811" cy="340939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B8344EE-D1B4-4DC0-9A22-49ADCB79CB25}"/>
              </a:ext>
            </a:extLst>
          </p:cNvPr>
          <p:cNvSpPr txBox="1"/>
          <p:nvPr/>
        </p:nvSpPr>
        <p:spPr>
          <a:xfrm>
            <a:off x="723403" y="2724090"/>
            <a:ext cx="4972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1F487C"/>
                </a:solidFill>
              </a:rPr>
              <a:t>Emissioni CO</a:t>
            </a:r>
            <a:r>
              <a:rPr lang="it-IT" sz="2000" b="1" baseline="-25000" dirty="0">
                <a:solidFill>
                  <a:srgbClr val="1F487C"/>
                </a:solidFill>
              </a:rPr>
              <a:t>2 </a:t>
            </a:r>
            <a:r>
              <a:rPr lang="it-IT" sz="2000" b="1" dirty="0">
                <a:solidFill>
                  <a:srgbClr val="1F487C"/>
                </a:solidFill>
              </a:rPr>
              <a:t>per modo di trasporto </a:t>
            </a:r>
          </a:p>
        </p:txBody>
      </p:sp>
    </p:spTree>
    <p:extLst>
      <p:ext uri="{BB962C8B-B14F-4D97-AF65-F5344CB8AC3E}">
        <p14:creationId xmlns:p14="http://schemas.microsoft.com/office/powerpoint/2010/main" val="3362450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92B5DAC-FED3-4767-B126-C1F3EA68E3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Perché «grandi opere»? Semplice: grandi ostacoli!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F0EE47-4B3F-42AD-A7B8-7AE7E012D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it-IT" dirty="0"/>
              <a:t>Passo e tunnel di base del San Gottardo 57 Km (Svizzera)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212CE9-17F3-4697-BA1A-F441AEF813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981200"/>
            <a:ext cx="7036089" cy="463326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833766E-DF4D-4017-977E-73D7513DF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00" y="1981200"/>
            <a:ext cx="3810000" cy="254317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A0444D0-A8BD-403F-9D0A-1E38F83D8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00" y="4800600"/>
            <a:ext cx="299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61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0B04AAA-C938-456A-8DA3-446BB82175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La «TAV»? Sostituire la galleria del Fréjus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63AC40-9AC0-402A-B14B-84FA3D8F1E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Profilo della linea storica (rossa) e della nuova linea (blu)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512BF7-9AF3-43E5-B18E-0989946D7E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1DECF8-59CE-433E-8389-7F04D21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611048"/>
            <a:ext cx="10614660" cy="501835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76D54BD-D004-4EE5-A5EA-4D64465948C6}"/>
              </a:ext>
            </a:extLst>
          </p:cNvPr>
          <p:cNvSpPr txBox="1"/>
          <p:nvPr/>
        </p:nvSpPr>
        <p:spPr>
          <a:xfrm>
            <a:off x="381000" y="5105400"/>
            <a:ext cx="5105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it-IT" sz="2000" dirty="0">
                <a:solidFill>
                  <a:srgbClr val="1F487C"/>
                </a:solidFill>
              </a:rPr>
              <a:t>Il profilo rende evidente il vantaggio che per i prossimi 200 anni avrà il trasporto: meno costi, meno consumi, meno emissioni.</a:t>
            </a:r>
          </a:p>
        </p:txBody>
      </p:sp>
    </p:spTree>
    <p:extLst>
      <p:ext uri="{BB962C8B-B14F-4D97-AF65-F5344CB8AC3E}">
        <p14:creationId xmlns:p14="http://schemas.microsoft.com/office/powerpoint/2010/main" val="4225309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6928E7A-1B38-4471-9914-5FD392E80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Investire in infrastrutture: una priorità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7E0D23-64D9-423B-B474-475536DE04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Investire per avere migliori trasporti e per attivare l’economia</a:t>
            </a:r>
          </a:p>
          <a:p>
            <a:endParaRPr lang="it-IT"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4E12F1A0-3D11-4122-B44E-D06368F1AC1F}"/>
              </a:ext>
            </a:extLst>
          </p:cNvPr>
          <p:cNvSpPr txBox="1"/>
          <p:nvPr/>
        </p:nvSpPr>
        <p:spPr>
          <a:xfrm>
            <a:off x="786242" y="1739716"/>
            <a:ext cx="10948558" cy="457721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6985" indent="-342900">
              <a:lnSpc>
                <a:spcPts val="3460"/>
              </a:lnSpc>
              <a:spcBef>
                <a:spcPts val="990"/>
              </a:spcBef>
              <a:buFont typeface="Wingdings"/>
              <a:buChar char=""/>
              <a:tabLst>
                <a:tab pos="356235" algn="l"/>
              </a:tabLst>
            </a:pP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Se vogliamo </a:t>
            </a:r>
            <a:r>
              <a:rPr lang="it-IT" sz="2400" b="1" dirty="0">
                <a:solidFill>
                  <a:srgbClr val="1F487C"/>
                </a:solidFill>
                <a:latin typeface="+mj-lt"/>
                <a:cs typeface="Calibri"/>
              </a:rPr>
              <a:t>più occupazione e migliorare il tenore di vita degli italiani </a:t>
            </a: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dobbiamo sapere che ciò aumenterà la  produzione e i consumi</a:t>
            </a:r>
          </a:p>
          <a:p>
            <a:pPr marL="355600" marR="6985" indent="-342900">
              <a:lnSpc>
                <a:spcPts val="3460"/>
              </a:lnSpc>
              <a:spcBef>
                <a:spcPts val="990"/>
              </a:spcBef>
              <a:buFont typeface="Wingdings"/>
              <a:buChar char=""/>
              <a:tabLst>
                <a:tab pos="356235" algn="l"/>
              </a:tabLst>
            </a:pP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Avremo bisogno di importare, esportare e trasportare di più</a:t>
            </a:r>
          </a:p>
          <a:p>
            <a:pPr marL="355600" marR="6985" indent="-342900">
              <a:lnSpc>
                <a:spcPts val="3460"/>
              </a:lnSpc>
              <a:spcBef>
                <a:spcPts val="990"/>
              </a:spcBef>
              <a:buFont typeface="Wingdings"/>
              <a:buChar char=""/>
              <a:tabLst>
                <a:tab pos="356235" algn="l"/>
              </a:tabLst>
            </a:pP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Per questo dobbiamo migliorare le infrastrutture di trasporto, innanzitutto nei collegamenti con il resto d’Europa</a:t>
            </a:r>
          </a:p>
          <a:p>
            <a:pPr marL="355600" marR="6985" indent="-342900">
              <a:lnSpc>
                <a:spcPts val="3460"/>
              </a:lnSpc>
              <a:spcBef>
                <a:spcPts val="990"/>
              </a:spcBef>
              <a:buFont typeface="Wingdings"/>
              <a:buChar char=""/>
              <a:tabLst>
                <a:tab pos="356235" algn="l"/>
              </a:tabLst>
            </a:pP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Abbiamo anche bisogno di </a:t>
            </a:r>
            <a:r>
              <a:rPr lang="it-IT" sz="2400" b="1" dirty="0">
                <a:solidFill>
                  <a:srgbClr val="1F487C"/>
                </a:solidFill>
                <a:latin typeface="+mj-lt"/>
                <a:cs typeface="Calibri"/>
              </a:rPr>
              <a:t>rilanciare l’economia</a:t>
            </a: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: per questo serve coinvolgere le imprese italiane nelle realizzazione delle infrastrutture</a:t>
            </a:r>
          </a:p>
          <a:p>
            <a:pPr marL="355600" marR="6985" indent="-342900">
              <a:lnSpc>
                <a:spcPts val="3460"/>
              </a:lnSpc>
              <a:spcBef>
                <a:spcPts val="990"/>
              </a:spcBef>
              <a:buFont typeface="Wingdings"/>
              <a:buChar char=""/>
              <a:tabLst>
                <a:tab pos="356235" algn="l"/>
              </a:tabLst>
            </a:pPr>
            <a:r>
              <a:rPr lang="it-IT" sz="2400" dirty="0">
                <a:solidFill>
                  <a:srgbClr val="1F487C"/>
                </a:solidFill>
                <a:latin typeface="+mj-lt"/>
                <a:cs typeface="Calibri"/>
              </a:rPr>
              <a:t>Per superare le resistenze locali occorre poi coinvolgere il tessuto produttivo locale e in particolare le PMI</a:t>
            </a:r>
          </a:p>
        </p:txBody>
      </p:sp>
    </p:spTree>
    <p:extLst>
      <p:ext uri="{BB962C8B-B14F-4D97-AF65-F5344CB8AC3E}">
        <p14:creationId xmlns:p14="http://schemas.microsoft.com/office/powerpoint/2010/main" val="2667816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985D33E-295A-4389-A942-A9064E8B2C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Coinvolgere tutto il tessuto produttivo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42DDA7-8B2B-4F33-AD7B-2D254980F1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Senza coinvolgere le PMI l’effetto di rilancio si perde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DD1EAA5-7072-4DBF-AAD0-AE7CE3C80A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7000" y="1804590"/>
            <a:ext cx="5801000" cy="444381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it-IT" dirty="0"/>
              <a:t>Un investimento infrastrutturale ha un potere attivante.</a:t>
            </a:r>
          </a:p>
          <a:p>
            <a:pPr>
              <a:spcBef>
                <a:spcPts val="600"/>
              </a:spcBef>
            </a:pPr>
            <a:r>
              <a:rPr lang="it-IT" dirty="0"/>
              <a:t>È necessario che l’attivazione sia «catturata» dall’economia locale e nazionale: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dirty="0"/>
              <a:t>principi Small Business Act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dirty="0"/>
              <a:t>affidamento diretto per le procedure fino a 150.000 euro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dirty="0"/>
              <a:t>soft-law, brillante intuizione ma PA impreparata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dirty="0"/>
              <a:t>Sopra i 200 K€ difficile promuovere il </a:t>
            </a:r>
            <a:r>
              <a:rPr lang="it-IT" b="1" dirty="0"/>
              <a:t>Km Zero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dirty="0"/>
              <a:t>“filiera corta”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dirty="0"/>
              <a:t>riserva di appalto per le Micro e Piccole Imprese (MPI)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it-IT" dirty="0"/>
          </a:p>
          <a:p>
            <a:pPr>
              <a:spcBef>
                <a:spcPts val="600"/>
              </a:spcBef>
            </a:pPr>
            <a:endParaRPr lang="it-IT" dirty="0"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42E3155D-B25E-4878-9ECB-DA99E0FAC4C0}"/>
              </a:ext>
            </a:extLst>
          </p:cNvPr>
          <p:cNvGrpSpPr/>
          <p:nvPr/>
        </p:nvGrpSpPr>
        <p:grpSpPr>
          <a:xfrm>
            <a:off x="7134672" y="2398581"/>
            <a:ext cx="4752528" cy="2952165"/>
            <a:chOff x="7010400" y="1866900"/>
            <a:chExt cx="4752528" cy="2952165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1B476BFF-B4DB-44C1-BFDF-953ECB337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10400" y="1946189"/>
              <a:ext cx="4752528" cy="2872876"/>
            </a:xfrm>
            <a:prstGeom prst="rect">
              <a:avLst/>
            </a:prstGeom>
          </p:spPr>
        </p:pic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ADD36B45-4B59-4AA1-9ABB-8925EE940A75}"/>
                </a:ext>
              </a:extLst>
            </p:cNvPr>
            <p:cNvSpPr/>
            <p:nvPr/>
          </p:nvSpPr>
          <p:spPr>
            <a:xfrm>
              <a:off x="7315200" y="1866900"/>
              <a:ext cx="10668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798809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9DA4DE5-4AB5-4476-910F-5308C0120DA8}"/>
              </a:ext>
            </a:extLst>
          </p:cNvPr>
          <p:cNvSpPr txBox="1"/>
          <p:nvPr/>
        </p:nvSpPr>
        <p:spPr>
          <a:xfrm>
            <a:off x="5029200" y="1447800"/>
            <a:ext cx="51834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1F487C"/>
                </a:solidFill>
              </a:rPr>
              <a:t>Serve un PASS</a:t>
            </a:r>
          </a:p>
          <a:p>
            <a:endParaRPr lang="it-IT" sz="3200" dirty="0">
              <a:solidFill>
                <a:srgbClr val="1F487C"/>
              </a:solidFill>
            </a:endParaRPr>
          </a:p>
          <a:p>
            <a:r>
              <a:rPr lang="it-IT" sz="3200" dirty="0">
                <a:solidFill>
                  <a:srgbClr val="1F487C"/>
                </a:solidFill>
              </a:rPr>
              <a:t>Per lasciare il sentiero sterrato …</a:t>
            </a:r>
          </a:p>
          <a:p>
            <a:endParaRPr lang="it-IT" sz="3200" dirty="0">
              <a:solidFill>
                <a:srgbClr val="1F487C"/>
              </a:solidFill>
            </a:endParaRPr>
          </a:p>
          <a:p>
            <a:pPr marL="533400" indent="-533400" algn="just"/>
            <a:r>
              <a:rPr lang="it-IT" sz="3200" dirty="0">
                <a:solidFill>
                  <a:srgbClr val="1F487C"/>
                </a:solidFill>
              </a:rPr>
              <a:t>…	e tornare a correre in autostrada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31E048A-82C5-4254-8F44-318A4F9EAD62}"/>
              </a:ext>
            </a:extLst>
          </p:cNvPr>
          <p:cNvSpPr txBox="1"/>
          <p:nvPr/>
        </p:nvSpPr>
        <p:spPr>
          <a:xfrm>
            <a:off x="5334000" y="5728136"/>
            <a:ext cx="524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495E78"/>
                </a:solidFill>
              </a:rPr>
              <a:t>zucchetti.roberto@unibocconi.it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2F2C45A-924E-4E31-9C0A-3194CEC4F7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14" t="10286" r="13557" b="11420"/>
          <a:stretch/>
        </p:blipFill>
        <p:spPr>
          <a:xfrm>
            <a:off x="1036110" y="957203"/>
            <a:ext cx="346213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10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87C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>
            <a:solidFill>
              <a:srgbClr val="1F487C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1550</Words>
  <Application>Microsoft Office PowerPoint</Application>
  <PresentationFormat>Widescreen</PresentationFormat>
  <Paragraphs>174</Paragraphs>
  <Slides>26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nostre «porte» verso il mondo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Zucchetti Roberto</dc:creator>
  <cp:lastModifiedBy>Zucchetti Roberto</cp:lastModifiedBy>
  <cp:revision>117</cp:revision>
  <dcterms:created xsi:type="dcterms:W3CDTF">2019-03-22T16:40:28Z</dcterms:created>
  <dcterms:modified xsi:type="dcterms:W3CDTF">2019-06-17T15:13:45Z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2019-02-18T00:00:00Z</vt:filetime>
  </property>
  <property fmtid="{D5CDD505-2E9C-101B-9397-08002B2CF9AE}" pid="3" name="Creator">
    <vt:lpwstr>Microsoft® PowerPoint® per Office 365</vt:lpwstr>
  </property>
  <property fmtid="{D5CDD505-2E9C-101B-9397-08002B2CF9AE}" pid="4" name="LastSaved">
    <vt:filetime>2019-03-22T00:00:00Z</vt:filetime>
  </property>
</Properties>
</file>